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92" r:id="rId5"/>
    <p:sldId id="302" r:id="rId6"/>
    <p:sldId id="306" r:id="rId7"/>
    <p:sldId id="291" r:id="rId8"/>
    <p:sldId id="303" r:id="rId9"/>
    <p:sldId id="307" r:id="rId10"/>
    <p:sldId id="308" r:id="rId11"/>
    <p:sldId id="309" r:id="rId12"/>
    <p:sldId id="312" r:id="rId13"/>
    <p:sldId id="310" r:id="rId14"/>
    <p:sldId id="311" r:id="rId15"/>
    <p:sldId id="313" r:id="rId16"/>
    <p:sldId id="314" r:id="rId17"/>
    <p:sldId id="315" r:id="rId18"/>
    <p:sldId id="293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E8AF"/>
    <a:srgbClr val="CA627B"/>
    <a:srgbClr val="3F7985"/>
    <a:srgbClr val="67A9B7"/>
    <a:srgbClr val="F5A173"/>
    <a:srgbClr val="F7C37F"/>
    <a:srgbClr val="57DAAE"/>
    <a:srgbClr val="E4E2DD"/>
    <a:srgbClr val="E98B0D"/>
    <a:srgbClr val="E29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660" autoAdjust="0"/>
  </p:normalViewPr>
  <p:slideViewPr>
    <p:cSldViewPr snapToGrid="0">
      <p:cViewPr varScale="1">
        <p:scale>
          <a:sx n="69" d="100"/>
          <a:sy n="69" d="100"/>
        </p:scale>
        <p:origin x="11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F2BFE-676D-4C40-8256-B445E17CD43D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DA4CE36-C5E6-41BB-B70F-35282239DD70}">
      <dgm:prSet phldrT="[Testo]" custT="1"/>
      <dgm:spPr>
        <a:solidFill>
          <a:srgbClr val="F7C37F">
            <a:alpha val="60000"/>
          </a:srgbClr>
        </a:solidFill>
      </dgm:spPr>
      <dgm:t>
        <a:bodyPr/>
        <a:lstStyle/>
        <a:p>
          <a:r>
            <a:rPr lang="it-IT" sz="1400" b="0" dirty="0">
              <a:effectLst/>
              <a:latin typeface="Amasis MT Pro" panose="02040504050005020304" pitchFamily="18" charset="0"/>
            </a:rPr>
            <a:t>Funzione sessuale specifica: </a:t>
          </a:r>
        </a:p>
        <a:p>
          <a:r>
            <a:rPr lang="it-IT" sz="1400" b="0" dirty="0">
              <a:effectLst/>
              <a:latin typeface="Amasis MT Pro" panose="02040504050005020304" pitchFamily="18" charset="0"/>
            </a:rPr>
            <a:t>desiderio, eccitazione, lubrificazione, erezione, orgasmo, dolore.</a:t>
          </a:r>
        </a:p>
      </dgm:t>
    </dgm:pt>
    <dgm:pt modelId="{F336ADC3-45D0-404F-AA60-14C42B2215A0}" type="parTrans" cxnId="{994B17E2-B528-4B69-9AF8-5B8970FD2328}">
      <dgm:prSet/>
      <dgm:spPr/>
      <dgm:t>
        <a:bodyPr/>
        <a:lstStyle/>
        <a:p>
          <a:endParaRPr lang="it-IT" sz="1600">
            <a:latin typeface="Garamond" panose="02020404030301010803" pitchFamily="18" charset="0"/>
          </a:endParaRPr>
        </a:p>
      </dgm:t>
    </dgm:pt>
    <dgm:pt modelId="{47BEA00A-DCF4-4E71-B74D-E439E84AE22B}" type="sibTrans" cxnId="{994B17E2-B528-4B69-9AF8-5B8970FD2328}">
      <dgm:prSet/>
      <dgm:spPr/>
      <dgm:t>
        <a:bodyPr/>
        <a:lstStyle/>
        <a:p>
          <a:endParaRPr lang="it-IT" sz="1600">
            <a:latin typeface="Garamond" panose="02020404030301010803" pitchFamily="18" charset="0"/>
          </a:endParaRPr>
        </a:p>
      </dgm:t>
    </dgm:pt>
    <dgm:pt modelId="{9C280ED7-86DC-4008-95B9-59BC092F48F9}">
      <dgm:prSet phldrT="[Testo]" custT="1"/>
      <dgm:spPr>
        <a:solidFill>
          <a:srgbClr val="F7C37F">
            <a:alpha val="60000"/>
          </a:srgbClr>
        </a:solidFill>
      </dgm:spPr>
      <dgm:t>
        <a:bodyPr/>
        <a:lstStyle/>
        <a:p>
          <a:r>
            <a:rPr lang="it-IT" sz="1400" b="0" dirty="0">
              <a:effectLst/>
              <a:latin typeface="Amasis MT Pro" panose="02040504050005020304" pitchFamily="18" charset="0"/>
            </a:rPr>
            <a:t>Soddisfazione sessuale globale e benessere sessuale</a:t>
          </a:r>
        </a:p>
      </dgm:t>
    </dgm:pt>
    <dgm:pt modelId="{6D4D287C-B5FE-4B04-8B1C-FCFB0378508E}" type="parTrans" cxnId="{521421E2-BF05-42D5-BF66-1A9D43C37891}">
      <dgm:prSet/>
      <dgm:spPr/>
      <dgm:t>
        <a:bodyPr/>
        <a:lstStyle/>
        <a:p>
          <a:endParaRPr lang="it-IT" sz="1600">
            <a:latin typeface="Garamond" panose="02020404030301010803" pitchFamily="18" charset="0"/>
          </a:endParaRPr>
        </a:p>
      </dgm:t>
    </dgm:pt>
    <dgm:pt modelId="{F4F82C74-B538-4B8E-A159-84BE8893E05E}" type="sibTrans" cxnId="{521421E2-BF05-42D5-BF66-1A9D43C37891}">
      <dgm:prSet/>
      <dgm:spPr/>
      <dgm:t>
        <a:bodyPr/>
        <a:lstStyle/>
        <a:p>
          <a:endParaRPr lang="it-IT" sz="1600">
            <a:latin typeface="Garamond" panose="02020404030301010803" pitchFamily="18" charset="0"/>
          </a:endParaRPr>
        </a:p>
      </dgm:t>
    </dgm:pt>
    <dgm:pt modelId="{28AC480C-8FB6-4B2A-8757-C124D16FB218}">
      <dgm:prSet phldrT="[Testo]" custT="1"/>
      <dgm:spPr>
        <a:solidFill>
          <a:srgbClr val="F7C37F">
            <a:alpha val="6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400" b="0" dirty="0">
              <a:effectLst/>
              <a:latin typeface="Amasis MT Pro" panose="02040504050005020304" pitchFamily="18" charset="0"/>
            </a:rPr>
            <a:t>Fattori psicologici e contestuali: </a:t>
          </a:r>
        </a:p>
        <a:p>
          <a:pPr>
            <a:buFont typeface="Arial" panose="020B0604020202020204" pitchFamily="34" charset="0"/>
            <a:buChar char="•"/>
          </a:pPr>
          <a:r>
            <a:rPr lang="it-IT" sz="1400" b="0" dirty="0">
              <a:effectLst/>
              <a:latin typeface="Amasis MT Pro" panose="02040504050005020304" pitchFamily="18" charset="0"/>
            </a:rPr>
            <a:t>sintomi depressivi, stigma percepito e auto-stigma legato al peso, dinamiche relazionali.</a:t>
          </a:r>
        </a:p>
      </dgm:t>
    </dgm:pt>
    <dgm:pt modelId="{D5FD0C3E-AA44-4AF8-9294-7B6F5C58FDA7}" type="parTrans" cxnId="{29F5CB69-43B8-4566-8F68-2A6360FCA23B}">
      <dgm:prSet/>
      <dgm:spPr/>
      <dgm:t>
        <a:bodyPr/>
        <a:lstStyle/>
        <a:p>
          <a:endParaRPr lang="it-IT" sz="1600">
            <a:latin typeface="Garamond" panose="02020404030301010803" pitchFamily="18" charset="0"/>
          </a:endParaRPr>
        </a:p>
      </dgm:t>
    </dgm:pt>
    <dgm:pt modelId="{EB488401-E104-48BA-ABD7-1084906243FC}" type="sibTrans" cxnId="{29F5CB69-43B8-4566-8F68-2A6360FCA23B}">
      <dgm:prSet/>
      <dgm:spPr/>
      <dgm:t>
        <a:bodyPr/>
        <a:lstStyle/>
        <a:p>
          <a:endParaRPr lang="it-IT" sz="1600">
            <a:latin typeface="Garamond" panose="02020404030301010803" pitchFamily="18" charset="0"/>
          </a:endParaRPr>
        </a:p>
      </dgm:t>
    </dgm:pt>
    <dgm:pt modelId="{2F19B8EB-3FA2-447E-942A-77CB4D973D7C}">
      <dgm:prSet phldrT="[Testo]" custT="1"/>
      <dgm:spPr>
        <a:solidFill>
          <a:srgbClr val="F7C37F">
            <a:alpha val="6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400" b="0" dirty="0">
              <a:effectLst/>
              <a:latin typeface="Amasis MT Pro" panose="02040504050005020304" pitchFamily="18" charset="0"/>
            </a:rPr>
            <a:t>Qualità di vita correlata alla sessualità e al corpo:</a:t>
          </a:r>
        </a:p>
        <a:p>
          <a:pPr>
            <a:buFont typeface="Arial" panose="020B0604020202020204" pitchFamily="34" charset="0"/>
            <a:buChar char="•"/>
          </a:pPr>
          <a:r>
            <a:rPr lang="it-IT" sz="1400" b="0" dirty="0">
              <a:effectLst/>
              <a:latin typeface="Amasis MT Pro" panose="02040504050005020304" pitchFamily="18" charset="0"/>
            </a:rPr>
            <a:t> autostima, immagine corporea, soddisfazione corporea</a:t>
          </a:r>
        </a:p>
      </dgm:t>
    </dgm:pt>
    <dgm:pt modelId="{B4F594EA-36AB-40C7-923B-12C8EC5C7C51}" type="parTrans" cxnId="{D4A417D3-91DC-4AA8-8887-421263596B1C}">
      <dgm:prSet/>
      <dgm:spPr/>
      <dgm:t>
        <a:bodyPr/>
        <a:lstStyle/>
        <a:p>
          <a:endParaRPr lang="it-IT"/>
        </a:p>
      </dgm:t>
    </dgm:pt>
    <dgm:pt modelId="{C00F9ACB-D387-49C5-A9EB-63ADE590EF85}" type="sibTrans" cxnId="{D4A417D3-91DC-4AA8-8887-421263596B1C}">
      <dgm:prSet/>
      <dgm:spPr/>
      <dgm:t>
        <a:bodyPr/>
        <a:lstStyle/>
        <a:p>
          <a:endParaRPr lang="it-IT"/>
        </a:p>
      </dgm:t>
    </dgm:pt>
    <dgm:pt modelId="{1796F161-1A86-45C1-9F5D-4BD8D4D69111}" type="pres">
      <dgm:prSet presAssocID="{0B1F2BFE-676D-4C40-8256-B445E17CD43D}" presName="Name0" presStyleCnt="0">
        <dgm:presLayoutVars>
          <dgm:dir/>
          <dgm:resizeHandles val="exact"/>
        </dgm:presLayoutVars>
      </dgm:prSet>
      <dgm:spPr/>
    </dgm:pt>
    <dgm:pt modelId="{FD448BE5-A821-4E8F-B0B1-16A14E8076D4}" type="pres">
      <dgm:prSet presAssocID="{ADA4CE36-C5E6-41BB-B70F-35282239DD70}" presName="Name5" presStyleLbl="vennNode1" presStyleIdx="0" presStyleCnt="4" custScaleX="198438" custLinFactNeighborX="11586" custLinFactNeighborY="-47739">
        <dgm:presLayoutVars>
          <dgm:bulletEnabled val="1"/>
        </dgm:presLayoutVars>
      </dgm:prSet>
      <dgm:spPr/>
    </dgm:pt>
    <dgm:pt modelId="{7DCE459A-3CDC-49B5-90FF-5C88F3687C68}" type="pres">
      <dgm:prSet presAssocID="{47BEA00A-DCF4-4E71-B74D-E439E84AE22B}" presName="space" presStyleCnt="0"/>
      <dgm:spPr/>
    </dgm:pt>
    <dgm:pt modelId="{C175ACF5-52F7-4311-B832-847A2E91DD52}" type="pres">
      <dgm:prSet presAssocID="{9C280ED7-86DC-4008-95B9-59BC092F48F9}" presName="Name5" presStyleLbl="vennNode1" presStyleIdx="1" presStyleCnt="4" custScaleX="200833" custScaleY="94214" custLinFactNeighborX="-41016" custLinFactNeighborY="37167">
        <dgm:presLayoutVars>
          <dgm:bulletEnabled val="1"/>
        </dgm:presLayoutVars>
      </dgm:prSet>
      <dgm:spPr/>
    </dgm:pt>
    <dgm:pt modelId="{5923EE30-36FD-462E-B1F1-408CC9E671E3}" type="pres">
      <dgm:prSet presAssocID="{F4F82C74-B538-4B8E-A159-84BE8893E05E}" presName="space" presStyleCnt="0"/>
      <dgm:spPr/>
    </dgm:pt>
    <dgm:pt modelId="{70903414-2E21-4747-BCF9-6C8135823DC2}" type="pres">
      <dgm:prSet presAssocID="{2F19B8EB-3FA2-447E-942A-77CB4D973D7C}" presName="Name5" presStyleLbl="vennNode1" presStyleIdx="2" presStyleCnt="4" custScaleX="200833" custScaleY="94214" custLinFactX="9783" custLinFactNeighborX="100000" custLinFactNeighborY="39188">
        <dgm:presLayoutVars>
          <dgm:bulletEnabled val="1"/>
        </dgm:presLayoutVars>
      </dgm:prSet>
      <dgm:spPr/>
    </dgm:pt>
    <dgm:pt modelId="{F572F383-CBA0-4126-A558-6CCFA14CE7E7}" type="pres">
      <dgm:prSet presAssocID="{C00F9ACB-D387-49C5-A9EB-63ADE590EF85}" presName="space" presStyleCnt="0"/>
      <dgm:spPr/>
    </dgm:pt>
    <dgm:pt modelId="{CDBC34EF-6B5D-45A1-949D-84E2B4756A3B}" type="pres">
      <dgm:prSet presAssocID="{28AC480C-8FB6-4B2A-8757-C124D16FB218}" presName="Name5" presStyleLbl="vennNode1" presStyleIdx="3" presStyleCnt="4" custScaleX="212530" custScaleY="100003" custLinFactNeighborX="23452" custLinFactNeighborY="-47739">
        <dgm:presLayoutVars>
          <dgm:bulletEnabled val="1"/>
        </dgm:presLayoutVars>
      </dgm:prSet>
      <dgm:spPr/>
    </dgm:pt>
  </dgm:ptLst>
  <dgm:cxnLst>
    <dgm:cxn modelId="{C3198F0E-7391-446E-B2F4-CD4B076FE4AA}" type="presOf" srcId="{2F19B8EB-3FA2-447E-942A-77CB4D973D7C}" destId="{70903414-2E21-4747-BCF9-6C8135823DC2}" srcOrd="0" destOrd="0" presId="urn:microsoft.com/office/officeart/2005/8/layout/venn3"/>
    <dgm:cxn modelId="{29F5CB69-43B8-4566-8F68-2A6360FCA23B}" srcId="{0B1F2BFE-676D-4C40-8256-B445E17CD43D}" destId="{28AC480C-8FB6-4B2A-8757-C124D16FB218}" srcOrd="3" destOrd="0" parTransId="{D5FD0C3E-AA44-4AF8-9294-7B6F5C58FDA7}" sibTransId="{EB488401-E104-48BA-ABD7-1084906243FC}"/>
    <dgm:cxn modelId="{557AD980-8EE2-438C-B586-408B6E43FFAA}" type="presOf" srcId="{9C280ED7-86DC-4008-95B9-59BC092F48F9}" destId="{C175ACF5-52F7-4311-B832-847A2E91DD52}" srcOrd="0" destOrd="0" presId="urn:microsoft.com/office/officeart/2005/8/layout/venn3"/>
    <dgm:cxn modelId="{70E67298-0DAF-47C7-914D-8460D912B764}" type="presOf" srcId="{28AC480C-8FB6-4B2A-8757-C124D16FB218}" destId="{CDBC34EF-6B5D-45A1-949D-84E2B4756A3B}" srcOrd="0" destOrd="0" presId="urn:microsoft.com/office/officeart/2005/8/layout/venn3"/>
    <dgm:cxn modelId="{72DCC99E-BA57-442A-A625-DD5AF8AD52A7}" type="presOf" srcId="{ADA4CE36-C5E6-41BB-B70F-35282239DD70}" destId="{FD448BE5-A821-4E8F-B0B1-16A14E8076D4}" srcOrd="0" destOrd="0" presId="urn:microsoft.com/office/officeart/2005/8/layout/venn3"/>
    <dgm:cxn modelId="{7C7D82B6-A878-4E28-8B4A-886AA6C5B266}" type="presOf" srcId="{0B1F2BFE-676D-4C40-8256-B445E17CD43D}" destId="{1796F161-1A86-45C1-9F5D-4BD8D4D69111}" srcOrd="0" destOrd="0" presId="urn:microsoft.com/office/officeart/2005/8/layout/venn3"/>
    <dgm:cxn modelId="{D4A417D3-91DC-4AA8-8887-421263596B1C}" srcId="{0B1F2BFE-676D-4C40-8256-B445E17CD43D}" destId="{2F19B8EB-3FA2-447E-942A-77CB4D973D7C}" srcOrd="2" destOrd="0" parTransId="{B4F594EA-36AB-40C7-923B-12C8EC5C7C51}" sibTransId="{C00F9ACB-D387-49C5-A9EB-63ADE590EF85}"/>
    <dgm:cxn modelId="{994B17E2-B528-4B69-9AF8-5B8970FD2328}" srcId="{0B1F2BFE-676D-4C40-8256-B445E17CD43D}" destId="{ADA4CE36-C5E6-41BB-B70F-35282239DD70}" srcOrd="0" destOrd="0" parTransId="{F336ADC3-45D0-404F-AA60-14C42B2215A0}" sibTransId="{47BEA00A-DCF4-4E71-B74D-E439E84AE22B}"/>
    <dgm:cxn modelId="{521421E2-BF05-42D5-BF66-1A9D43C37891}" srcId="{0B1F2BFE-676D-4C40-8256-B445E17CD43D}" destId="{9C280ED7-86DC-4008-95B9-59BC092F48F9}" srcOrd="1" destOrd="0" parTransId="{6D4D287C-B5FE-4B04-8B1C-FCFB0378508E}" sibTransId="{F4F82C74-B538-4B8E-A159-84BE8893E05E}"/>
    <dgm:cxn modelId="{F2AEC7C2-010A-49A1-8917-B7CAD597E5B3}" type="presParOf" srcId="{1796F161-1A86-45C1-9F5D-4BD8D4D69111}" destId="{FD448BE5-A821-4E8F-B0B1-16A14E8076D4}" srcOrd="0" destOrd="0" presId="urn:microsoft.com/office/officeart/2005/8/layout/venn3"/>
    <dgm:cxn modelId="{BE5B2D62-A196-4179-AEAD-1D3E119E1A69}" type="presParOf" srcId="{1796F161-1A86-45C1-9F5D-4BD8D4D69111}" destId="{7DCE459A-3CDC-49B5-90FF-5C88F3687C68}" srcOrd="1" destOrd="0" presId="urn:microsoft.com/office/officeart/2005/8/layout/venn3"/>
    <dgm:cxn modelId="{8A6DEA95-6BD0-41E7-BC18-665207488181}" type="presParOf" srcId="{1796F161-1A86-45C1-9F5D-4BD8D4D69111}" destId="{C175ACF5-52F7-4311-B832-847A2E91DD52}" srcOrd="2" destOrd="0" presId="urn:microsoft.com/office/officeart/2005/8/layout/venn3"/>
    <dgm:cxn modelId="{1BE6D2E1-0B20-4D10-A251-4C6ED7BF7ACB}" type="presParOf" srcId="{1796F161-1A86-45C1-9F5D-4BD8D4D69111}" destId="{5923EE30-36FD-462E-B1F1-408CC9E671E3}" srcOrd="3" destOrd="0" presId="urn:microsoft.com/office/officeart/2005/8/layout/venn3"/>
    <dgm:cxn modelId="{DE9BDB65-280C-4BC8-BD88-239068AD36C1}" type="presParOf" srcId="{1796F161-1A86-45C1-9F5D-4BD8D4D69111}" destId="{70903414-2E21-4747-BCF9-6C8135823DC2}" srcOrd="4" destOrd="0" presId="urn:microsoft.com/office/officeart/2005/8/layout/venn3"/>
    <dgm:cxn modelId="{432DE0F4-92F2-4DE7-9D34-00E6B693585F}" type="presParOf" srcId="{1796F161-1A86-45C1-9F5D-4BD8D4D69111}" destId="{F572F383-CBA0-4126-A558-6CCFA14CE7E7}" srcOrd="5" destOrd="0" presId="urn:microsoft.com/office/officeart/2005/8/layout/venn3"/>
    <dgm:cxn modelId="{988B9BC7-ED0B-4B78-B736-22440DBF8361}" type="presParOf" srcId="{1796F161-1A86-45C1-9F5D-4BD8D4D69111}" destId="{CDBC34EF-6B5D-45A1-949D-84E2B4756A3B}" srcOrd="6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48BE5-A821-4E8F-B0B1-16A14E8076D4}">
      <dsp:nvSpPr>
        <dsp:cNvPr id="0" name=""/>
        <dsp:cNvSpPr/>
      </dsp:nvSpPr>
      <dsp:spPr>
        <a:xfrm>
          <a:off x="35154" y="63318"/>
          <a:ext cx="2823369" cy="1422796"/>
        </a:xfrm>
        <a:prstGeom prst="ellipse">
          <a:avLst/>
        </a:prstGeom>
        <a:solidFill>
          <a:srgbClr val="F7C37F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301" tIns="17780" rIns="78301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effectLst/>
              <a:latin typeface="Amasis MT Pro" panose="02040504050005020304" pitchFamily="18" charset="0"/>
            </a:rPr>
            <a:t>Funzione sessuale specifica: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effectLst/>
              <a:latin typeface="Amasis MT Pro" panose="02040504050005020304" pitchFamily="18" charset="0"/>
            </a:rPr>
            <a:t>desiderio, eccitazione, lubrificazione, erezione, orgasmo, dolore.</a:t>
          </a:r>
        </a:p>
      </dsp:txBody>
      <dsp:txXfrm>
        <a:off x="448627" y="271682"/>
        <a:ext cx="1996423" cy="1006068"/>
      </dsp:txXfrm>
    </dsp:sp>
    <dsp:sp modelId="{C175ACF5-52F7-4311-B832-847A2E91DD52}">
      <dsp:nvSpPr>
        <dsp:cNvPr id="0" name=""/>
        <dsp:cNvSpPr/>
      </dsp:nvSpPr>
      <dsp:spPr>
        <a:xfrm>
          <a:off x="2424280" y="1312519"/>
          <a:ext cx="2857445" cy="1340473"/>
        </a:xfrm>
        <a:prstGeom prst="ellipse">
          <a:avLst/>
        </a:prstGeom>
        <a:solidFill>
          <a:srgbClr val="F7C37F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301" tIns="17780" rIns="78301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effectLst/>
              <a:latin typeface="Amasis MT Pro" panose="02040504050005020304" pitchFamily="18" charset="0"/>
            </a:rPr>
            <a:t>Soddisfazione sessuale globale e benessere sessuale</a:t>
          </a:r>
        </a:p>
      </dsp:txBody>
      <dsp:txXfrm>
        <a:off x="2842743" y="1508827"/>
        <a:ext cx="2020519" cy="947857"/>
      </dsp:txXfrm>
    </dsp:sp>
    <dsp:sp modelId="{70903414-2E21-4747-BCF9-6C8135823DC2}">
      <dsp:nvSpPr>
        <dsp:cNvPr id="0" name=""/>
        <dsp:cNvSpPr/>
      </dsp:nvSpPr>
      <dsp:spPr>
        <a:xfrm>
          <a:off x="5537632" y="1341274"/>
          <a:ext cx="2857445" cy="1340473"/>
        </a:xfrm>
        <a:prstGeom prst="ellipse">
          <a:avLst/>
        </a:prstGeom>
        <a:solidFill>
          <a:srgbClr val="F7C37F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301" tIns="17780" rIns="78301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kern="1200" dirty="0">
              <a:effectLst/>
              <a:latin typeface="Amasis MT Pro" panose="02040504050005020304" pitchFamily="18" charset="0"/>
            </a:rPr>
            <a:t>Qualità di vita correlata alla sessualità e al corpo: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kern="1200" dirty="0">
              <a:effectLst/>
              <a:latin typeface="Amasis MT Pro" panose="02040504050005020304" pitchFamily="18" charset="0"/>
            </a:rPr>
            <a:t> autostima, immagine corporea, soddisfazione corporea</a:t>
          </a:r>
        </a:p>
      </dsp:txBody>
      <dsp:txXfrm>
        <a:off x="5956095" y="1537582"/>
        <a:ext cx="2020519" cy="947857"/>
      </dsp:txXfrm>
    </dsp:sp>
    <dsp:sp modelId="{CDBC34EF-6B5D-45A1-949D-84E2B4756A3B}">
      <dsp:nvSpPr>
        <dsp:cNvPr id="0" name=""/>
        <dsp:cNvSpPr/>
      </dsp:nvSpPr>
      <dsp:spPr>
        <a:xfrm>
          <a:off x="7688952" y="63296"/>
          <a:ext cx="3023869" cy="1422839"/>
        </a:xfrm>
        <a:prstGeom prst="ellipse">
          <a:avLst/>
        </a:prstGeom>
        <a:solidFill>
          <a:srgbClr val="F7C37F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301" tIns="17780" rIns="78301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kern="1200" dirty="0">
              <a:effectLst/>
              <a:latin typeface="Amasis MT Pro" panose="02040504050005020304" pitchFamily="18" charset="0"/>
            </a:rPr>
            <a:t>Fattori psicologici e contestuali: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kern="1200" dirty="0">
              <a:effectLst/>
              <a:latin typeface="Amasis MT Pro" panose="02040504050005020304" pitchFamily="18" charset="0"/>
            </a:rPr>
            <a:t>sintomi depressivi, stigma percepito e auto-stigma legato al peso, dinamiche relazionali.</a:t>
          </a:r>
        </a:p>
      </dsp:txBody>
      <dsp:txXfrm>
        <a:off x="8131787" y="271666"/>
        <a:ext cx="2138199" cy="1006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15/12/2025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15/12/2025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36606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85287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85287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27270-AD20-67B8-AEC3-B08ADB86E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66D5268-A12D-204F-74DF-947D85BB8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B695F08-2A72-BC40-7F81-87C2A6A21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11D9FB-8A4B-437A-6A65-408EC98F6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56982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F8B03-80DB-B8C7-E35E-2A42E9BD0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3D47281-CB4B-3FB8-4C53-DCC7C556B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FBE65AF-420A-9CF1-2F2C-1A3DE7DD8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>
              <a:latin typeface="+mj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6E27DA-BDDD-2ED9-E589-D284CBF3D7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94466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580B6-69C6-C14A-4DD0-8A1EB6142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7B770CA-D959-CDE8-19D9-E3C1A1D44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010C87D-B4F0-56F0-F283-D8AC04A88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>
              <a:latin typeface="+mj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C471E7-53DA-FC6B-C3BA-2596400D8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4098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4777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2105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26996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8528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55321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8528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8528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257D1-D314-A4B2-C1DE-A71DDB5E1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CFE6A8D-F458-081F-6DCD-0F5CE023EC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1357336-F4AA-93AF-EF56-50B5E06C7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B5594D-C3B5-254C-F15D-024DFE031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7694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8DE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F7985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CA6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0DD31D0-959F-1FA6-5390-0BB8E43776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180"/>
            <a:ext cx="4984836" cy="70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15/12/2025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4828" y="1019234"/>
            <a:ext cx="5814676" cy="3177846"/>
          </a:xfrm>
        </p:spPr>
        <p:txBody>
          <a:bodyPr>
            <a:noAutofit/>
          </a:bodyPr>
          <a:lstStyle/>
          <a:p>
            <a:r>
              <a:rPr lang="it-IT" sz="4400" dirty="0">
                <a:latin typeface="Amasis MT Pro" panose="02040504050005020304" pitchFamily="18" charset="0"/>
              </a:rPr>
              <a:t>SESSUALITÀ E CHIRURGIA BARIATRICA: STRUMENTI DI INDAGINE PSICOLOGICA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4261" y="4382073"/>
            <a:ext cx="5194350" cy="2390709"/>
          </a:xfrm>
        </p:spPr>
        <p:txBody>
          <a:bodyPr>
            <a:normAutofit fontScale="92500" lnSpcReduction="10000"/>
          </a:bodyPr>
          <a:lstStyle/>
          <a:p>
            <a:r>
              <a:rPr lang="it-IT" sz="2200" b="1" dirty="0">
                <a:solidFill>
                  <a:srgbClr val="CA6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Dott.ssa Virginia Campedelli</a:t>
            </a:r>
          </a:p>
          <a:p>
            <a:pPr>
              <a:lnSpc>
                <a:spcPct val="120000"/>
              </a:lnSpc>
            </a:pPr>
            <a:r>
              <a:rPr lang="it-IT" sz="1000" b="1" i="1" cap="none" dirty="0">
                <a:solidFill>
                  <a:srgbClr val="CA627B"/>
                </a:solidFill>
                <a:latin typeface="Amasis MT Pro" panose="02040504050005020304" pitchFamily="18" charset="0"/>
              </a:rPr>
              <a:t>Psicologa Clinica,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000" b="1" i="1" cap="none" dirty="0" err="1">
                <a:solidFill>
                  <a:srgbClr val="CA627B"/>
                </a:solidFill>
                <a:latin typeface="Amasis MT Pro" panose="02040504050005020304" pitchFamily="18" charset="0"/>
              </a:rPr>
              <a:t>Phd</a:t>
            </a:r>
            <a:r>
              <a:rPr lang="it-IT" sz="1000" b="1" i="1" cap="none" dirty="0">
                <a:solidFill>
                  <a:srgbClr val="CA627B"/>
                </a:solidFill>
                <a:latin typeface="Amasis MT Pro" panose="02040504050005020304" pitchFamily="18" charset="0"/>
              </a:rPr>
              <a:t> in Psicologia Dinamica e Clinica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000" b="1" i="1" cap="none" dirty="0">
                <a:solidFill>
                  <a:srgbClr val="CA627B"/>
                </a:solidFill>
                <a:latin typeface="Amasis MT Pro" panose="02040504050005020304" pitchFamily="18" charset="0"/>
              </a:rPr>
              <a:t>Ricercatrice presso il Dipartimento di Psicologia Dinamica, Clinica e della Salute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000" b="1" i="1" cap="none" dirty="0">
                <a:solidFill>
                  <a:srgbClr val="CA627B"/>
                </a:solidFill>
                <a:latin typeface="Amasis MT Pro" panose="02040504050005020304" pitchFamily="18" charset="0"/>
              </a:rPr>
              <a:t>Specialista in Obesità, Sovrappeso e Disturbi del Comportamento Alimentare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000" b="1" i="1" cap="none" dirty="0">
                <a:solidFill>
                  <a:srgbClr val="CA627B"/>
                </a:solidFill>
                <a:latin typeface="Amasis MT Pro" panose="02040504050005020304" pitchFamily="18" charset="0"/>
              </a:rPr>
              <a:t>Consulente in Sessuologia Clinica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1000" b="1" i="1" cap="none" dirty="0">
              <a:solidFill>
                <a:srgbClr val="CA627B"/>
              </a:solidFill>
              <a:latin typeface="Amasis MT Pro" panose="020405040500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000" b="1" i="1" cap="none" dirty="0">
                <a:solidFill>
                  <a:srgbClr val="CA627B"/>
                </a:solidFill>
                <a:latin typeface="Amasis MT Pro" panose="02040504050005020304" pitchFamily="18" charset="0"/>
              </a:rPr>
              <a:t>Azienda Ospedaliero-universitaria Sant’Andrea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000" b="1" i="1" cap="none" dirty="0">
                <a:solidFill>
                  <a:srgbClr val="CA627B"/>
                </a:solidFill>
                <a:latin typeface="Amasis MT Pro" panose="02040504050005020304" pitchFamily="18" charset="0"/>
              </a:rPr>
              <a:t>Centro di Eccellenza di Chirurgia Bariatrica e Metabolica (</a:t>
            </a:r>
            <a:r>
              <a:rPr lang="it-IT" sz="1000" b="1" i="1" cap="none" dirty="0" err="1">
                <a:solidFill>
                  <a:srgbClr val="CA627B"/>
                </a:solidFill>
                <a:latin typeface="Amasis MT Pro" panose="02040504050005020304" pitchFamily="18" charset="0"/>
              </a:rPr>
              <a:t>Sicob</a:t>
            </a:r>
            <a:r>
              <a:rPr lang="it-IT" sz="1000" b="1" i="1" cap="none" dirty="0">
                <a:solidFill>
                  <a:srgbClr val="CA627B"/>
                </a:solidFill>
                <a:latin typeface="Amasis MT Pro" panose="02040504050005020304" pitchFamily="18" charset="0"/>
              </a:rPr>
              <a:t>),Roma</a:t>
            </a:r>
          </a:p>
        </p:txBody>
      </p:sp>
      <p:pic>
        <p:nvPicPr>
          <p:cNvPr id="5" name="Immagine 13">
            <a:extLst>
              <a:ext uri="{FF2B5EF4-FFF2-40B4-BE49-F238E27FC236}">
                <a16:creationId xmlns:a16="http://schemas.microsoft.com/office/drawing/2014/main" id="{7E68873C-8F12-2622-D96E-E5E5C9A9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t="19031" r="6906" b="16714"/>
          <a:stretch>
            <a:fillRect/>
          </a:stretch>
        </p:blipFill>
        <p:spPr bwMode="auto">
          <a:xfrm>
            <a:off x="10408474" y="4470172"/>
            <a:ext cx="1191346" cy="68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2277F85-477B-CF32-BFC5-141766A0D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275" y="6115970"/>
            <a:ext cx="1933745" cy="383720"/>
          </a:xfrm>
          <a:prstGeom prst="rect">
            <a:avLst/>
          </a:prstGeom>
        </p:spPr>
      </p:pic>
      <p:pic>
        <p:nvPicPr>
          <p:cNvPr id="8" name="Segnaposto contenuto 4" descr="logo icot.jpg">
            <a:extLst>
              <a:ext uri="{FF2B5EF4-FFF2-40B4-BE49-F238E27FC236}">
                <a16:creationId xmlns:a16="http://schemas.microsoft.com/office/drawing/2014/main" id="{0C907344-42E5-8A8C-DD74-797BD43638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4026" b="4632"/>
          <a:stretch/>
        </p:blipFill>
        <p:spPr>
          <a:xfrm>
            <a:off x="10589687" y="5265273"/>
            <a:ext cx="749636" cy="682500"/>
          </a:xfrm>
          <a:prstGeom prst="ellipse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4371620-4289-0B0E-5B5C-9BCF911A8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907" flipH="1">
            <a:off x="414428" y="844104"/>
            <a:ext cx="2895536" cy="2895536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9A139450-E33D-F022-0FD4-76CB53B7CA2A}"/>
              </a:ext>
            </a:extLst>
          </p:cNvPr>
          <p:cNvGrpSpPr/>
          <p:nvPr/>
        </p:nvGrpSpPr>
        <p:grpSpPr>
          <a:xfrm>
            <a:off x="0" y="6335486"/>
            <a:ext cx="12192000" cy="540732"/>
            <a:chOff x="0" y="6335486"/>
            <a:chExt cx="12192000" cy="540732"/>
          </a:xfrm>
          <a:solidFill>
            <a:srgbClr val="F5A173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CD281616-F8CB-D821-4A12-0BEB553E7C27}"/>
                </a:ext>
              </a:extLst>
            </p:cNvPr>
            <p:cNvGrpSpPr/>
            <p:nvPr/>
          </p:nvGrpSpPr>
          <p:grpSpPr>
            <a:xfrm>
              <a:off x="0" y="6335486"/>
              <a:ext cx="12192000" cy="522514"/>
              <a:chOff x="0" y="6335486"/>
              <a:chExt cx="12192000" cy="522514"/>
            </a:xfrm>
            <a:grpFill/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40B66801-3E92-C5A2-5A64-97094E612CEA}"/>
                  </a:ext>
                </a:extLst>
              </p:cNvPr>
              <p:cNvSpPr/>
              <p:nvPr/>
            </p:nvSpPr>
            <p:spPr>
              <a:xfrm>
                <a:off x="0" y="6335486"/>
                <a:ext cx="12192000" cy="522514"/>
              </a:xfrm>
              <a:prstGeom prst="rect">
                <a:avLst/>
              </a:prstGeom>
              <a:grpFill/>
              <a:ln>
                <a:solidFill>
                  <a:srgbClr val="F5A17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8" name="Immagine 7" descr="Immagine che contiene bianco, Elementi grafici, simbolo, design&#10;&#10;Il contenuto generato dall'IA potrebbe non essere corretto.">
                <a:extLst>
                  <a:ext uri="{FF2B5EF4-FFF2-40B4-BE49-F238E27FC236}">
                    <a16:creationId xmlns:a16="http://schemas.microsoft.com/office/drawing/2014/main" id="{FC460C27-A11A-E26F-E991-9BA7F5F17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091" b="94182" l="9189" r="90000">
                            <a14:foregroundMark x1="55135" y1="30727" x2="55135" y2="30727"/>
                            <a14:foregroundMark x1="40270" y1="17273" x2="40270" y2="17273"/>
                            <a14:foregroundMark x1="41622" y1="7455" x2="41622" y2="7455"/>
                            <a14:foregroundMark x1="38919" y1="5091" x2="38919" y2="5091"/>
                            <a14:foregroundMark x1="55135" y1="92909" x2="55135" y2="92909"/>
                            <a14:foregroundMark x1="38378" y1="94182" x2="38378" y2="94182"/>
                            <a14:foregroundMark x1="9189" y1="93818" x2="9189" y2="93818"/>
                            <a14:foregroundMark x1="38919" y1="22182" x2="38919" y2="22182"/>
                            <a14:backgroundMark x1="40000" y1="17273" x2="40000" y2="17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441" y="6370202"/>
                <a:ext cx="304800" cy="453081"/>
              </a:xfrm>
              <a:prstGeom prst="rect">
                <a:avLst/>
              </a:prstGeom>
              <a:grpFill/>
              <a:ln>
                <a:solidFill>
                  <a:srgbClr val="F5A173"/>
                </a:solidFill>
              </a:ln>
            </p:spPr>
          </p:pic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49F8FFF-E14D-07F8-D5C3-4F2024D4C897}"/>
                </a:ext>
              </a:extLst>
            </p:cNvPr>
            <p:cNvSpPr txBox="1"/>
            <p:nvPr/>
          </p:nvSpPr>
          <p:spPr>
            <a:xfrm>
              <a:off x="320040" y="6568441"/>
              <a:ext cx="3434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Winter Live SICOB 2025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DD71F3FD-36CD-9A40-4E8D-71CF6F350D52}"/>
                </a:ext>
              </a:extLst>
            </p:cNvPr>
            <p:cNvSpPr txBox="1"/>
            <p:nvPr/>
          </p:nvSpPr>
          <p:spPr>
            <a:xfrm>
              <a:off x="10022840" y="6550223"/>
              <a:ext cx="2169160" cy="307777"/>
            </a:xfrm>
            <a:prstGeom prst="rect">
              <a:avLst/>
            </a:prstGeom>
            <a:grpFill/>
            <a:ln>
              <a:solidFill>
                <a:srgbClr val="F5A17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Dott.ssa Virginia Campedelli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C1F37E8-0D6E-BC63-459A-220586C8C145}"/>
                </a:ext>
              </a:extLst>
            </p:cNvPr>
            <p:cNvSpPr txBox="1"/>
            <p:nvPr/>
          </p:nvSpPr>
          <p:spPr>
            <a:xfrm>
              <a:off x="3830320" y="6357790"/>
              <a:ext cx="4531360" cy="461665"/>
            </a:xfrm>
            <a:prstGeom prst="rect">
              <a:avLst/>
            </a:prstGeom>
            <a:grpFill/>
            <a:ln>
              <a:solidFill>
                <a:srgbClr val="F5A17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Sessualità e Chirurgia Bariatrica: strumenti di indagine psicologica</a:t>
              </a:r>
            </a:p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16 dicembre 2025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9669856F-4DE4-C6FE-7E7A-F4F844593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873" y="1012126"/>
            <a:ext cx="89108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COSA È</a:t>
            </a:r>
            <a:endParaRPr kumimoji="0" lang="it-IT" altLang="it-IT" sz="1200" b="1" i="1" u="none" strike="noStrike" cap="none" spc="300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 Light" panose="020403040500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Questionario </a:t>
            </a:r>
            <a:r>
              <a:rPr lang="en-GB" sz="1200" dirty="0">
                <a:latin typeface="Amasis MT Pro" panose="02040504050005020304" pitchFamily="18" charset="77"/>
              </a:rPr>
              <a:t>self report</a:t>
            </a:r>
            <a:r>
              <a:rPr lang="it-IT" sz="1200" dirty="0">
                <a:latin typeface="Amasis MT Pro" panose="02040504050005020304" pitchFamily="18" charset="77"/>
              </a:rPr>
              <a:t> per la valutazione della </a:t>
            </a:r>
            <a:r>
              <a:rPr lang="it-IT" sz="1200" b="1" i="1" dirty="0">
                <a:latin typeface="Amasis MT Pro" panose="02040504050005020304" pitchFamily="18" charset="77"/>
              </a:rPr>
              <a:t>soddisfazione sessuale e del distress sessuale nelle donne.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Sviluppato da </a:t>
            </a:r>
            <a:r>
              <a:rPr lang="it-IT" sz="1200" dirty="0" err="1">
                <a:latin typeface="Amasis MT Pro" panose="02040504050005020304" pitchFamily="18" charset="77"/>
              </a:rPr>
              <a:t>Meston</a:t>
            </a:r>
            <a:r>
              <a:rPr lang="it-IT" sz="1200" dirty="0">
                <a:latin typeface="Amasis MT Pro" panose="02040504050005020304" pitchFamily="18" charset="77"/>
              </a:rPr>
              <a:t> &amp; </a:t>
            </a:r>
            <a:r>
              <a:rPr lang="it-IT" sz="1200" dirty="0" err="1">
                <a:latin typeface="Amasis MT Pro" panose="02040504050005020304" pitchFamily="18" charset="77"/>
              </a:rPr>
              <a:t>Trapnell</a:t>
            </a:r>
            <a:r>
              <a:rPr lang="it-IT" sz="1200" dirty="0">
                <a:latin typeface="Amasis MT Pro" panose="02040504050005020304" pitchFamily="18" charset="77"/>
              </a:rPr>
              <a:t>, 2005 </a:t>
            </a:r>
            <a:r>
              <a:rPr lang="en-GB" sz="1200" dirty="0">
                <a:latin typeface="Amasis MT Pro" panose="02040504050005020304" pitchFamily="18" charset="77"/>
              </a:rPr>
              <a:t>per </a:t>
            </a:r>
            <a:r>
              <a:rPr lang="it-IT" sz="1200" dirty="0">
                <a:latin typeface="Amasis MT Pro" panose="02040504050005020304" pitchFamily="18" charset="77"/>
              </a:rPr>
              <a:t>offrire una misura </a:t>
            </a:r>
            <a:r>
              <a:rPr lang="it-IT" sz="1200" b="1" i="1" dirty="0" err="1">
                <a:latin typeface="Amasis MT Pro" panose="02040504050005020304" pitchFamily="18" charset="77"/>
              </a:rPr>
              <a:t>multifattoriale</a:t>
            </a:r>
            <a:r>
              <a:rPr lang="it-IT" sz="1200" dirty="0">
                <a:latin typeface="Amasis MT Pro" panose="02040504050005020304" pitchFamily="18" charset="77"/>
              </a:rPr>
              <a:t>, valida e affidabile, che distingua tra </a:t>
            </a:r>
            <a:r>
              <a:rPr lang="it-IT" sz="1200" b="1" i="1" dirty="0">
                <a:latin typeface="Amasis MT Pro" panose="02040504050005020304" pitchFamily="18" charset="77"/>
              </a:rPr>
              <a:t>aspetti personali e relazionali della soddisfazione e del distress.  </a:t>
            </a:r>
            <a:endParaRPr kumimoji="0" lang="it-IT" altLang="it-IT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" panose="02040504050005020304" pitchFamily="18" charset="77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BAC8E4C-AEEC-639C-3EFD-06BE57BF2C67}"/>
              </a:ext>
            </a:extLst>
          </p:cNvPr>
          <p:cNvSpPr txBox="1"/>
          <p:nvPr/>
        </p:nvSpPr>
        <p:spPr>
          <a:xfrm>
            <a:off x="153329" y="146428"/>
            <a:ext cx="92271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spc="300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Soddisfazione</a:t>
            </a:r>
            <a:r>
              <a:rPr lang="en-GB" sz="2000" b="1" i="1" spc="3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 </a:t>
            </a:r>
            <a:r>
              <a:rPr lang="en-GB" sz="2000" b="1" i="1" spc="300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Sessuale</a:t>
            </a:r>
            <a:r>
              <a:rPr lang="en-GB" sz="2000" b="1" i="1" spc="3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 </a:t>
            </a:r>
            <a:r>
              <a:rPr lang="en-GB" sz="2000" b="1" i="1" spc="300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Femminile</a:t>
            </a:r>
            <a:endParaRPr lang="it-IT" sz="2000" b="1" i="1" spc="3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Light" panose="02040304050005020304" pitchFamily="18" charset="0"/>
            </a:endParaRPr>
          </a:p>
          <a:p>
            <a:r>
              <a:rPr lang="it-IT" sz="2400" b="1" dirty="0">
                <a:solidFill>
                  <a:srgbClr val="F5A173"/>
                </a:solidFill>
                <a:latin typeface="Amasis MT Pro" panose="02040504050005020304" pitchFamily="18" charset="77"/>
              </a:rPr>
              <a:t>Sexual </a:t>
            </a:r>
            <a:r>
              <a:rPr lang="it-IT" sz="2400" b="1" dirty="0" err="1">
                <a:solidFill>
                  <a:srgbClr val="F5A173"/>
                </a:solidFill>
                <a:latin typeface="Amasis MT Pro" panose="02040504050005020304" pitchFamily="18" charset="77"/>
              </a:rPr>
              <a:t>Satisfaction</a:t>
            </a:r>
            <a:r>
              <a:rPr lang="it-IT" sz="2400" b="1" dirty="0">
                <a:solidFill>
                  <a:srgbClr val="F5A173"/>
                </a:solidFill>
                <a:latin typeface="Amasis MT Pro" panose="02040504050005020304" pitchFamily="18" charset="77"/>
              </a:rPr>
              <a:t> Scale for Women (SSS-W)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9952979F-0137-D384-478D-D92077F79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65" y="3910685"/>
            <a:ext cx="62820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QUANDO USARL</a:t>
            </a:r>
            <a:r>
              <a:rPr kumimoji="0" lang="en-GB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O</a:t>
            </a: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Valutazione pre-operatoria in donne con obesità candidate a chirurgia bariatrica: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per </a:t>
            </a:r>
            <a:r>
              <a:rPr lang="en-GB" sz="1200" dirty="0" err="1">
                <a:latin typeface="Amasis MT Pro" panose="02040504050005020304" pitchFamily="18" charset="77"/>
              </a:rPr>
              <a:t>esplorare</a:t>
            </a:r>
            <a:r>
              <a:rPr lang="it-IT" sz="1200" dirty="0">
                <a:latin typeface="Amasis MT Pro" panose="02040504050005020304" pitchFamily="18" charset="77"/>
              </a:rPr>
              <a:t> la </a:t>
            </a:r>
            <a:r>
              <a:rPr lang="it-IT" sz="1200" b="1" i="1" dirty="0">
                <a:latin typeface="Amasis MT Pro" panose="02040504050005020304" pitchFamily="18" charset="77"/>
              </a:rPr>
              <a:t>soddisfazione sessuale globale</a:t>
            </a:r>
            <a:r>
              <a:rPr lang="it-IT" sz="1200" dirty="0">
                <a:latin typeface="Amasis MT Pro" panose="02040504050005020304" pitchFamily="18" charset="77"/>
              </a:rPr>
              <a:t> e distinguere </a:t>
            </a:r>
            <a:r>
              <a:rPr lang="it-IT" sz="1200" b="1" i="1" dirty="0">
                <a:latin typeface="Amasis MT Pro" panose="02040504050005020304" pitchFamily="18" charset="77"/>
              </a:rPr>
              <a:t>aspetti personali </a:t>
            </a:r>
            <a:r>
              <a:rPr lang="it-IT" sz="1200" dirty="0">
                <a:latin typeface="Amasis MT Pro" panose="02040504050005020304" pitchFamily="18" charset="77"/>
              </a:rPr>
              <a:t>(</a:t>
            </a:r>
            <a:r>
              <a:rPr lang="it-IT" sz="1200" dirty="0" err="1">
                <a:latin typeface="Amasis MT Pro" panose="02040504050005020304" pitchFamily="18" charset="77"/>
              </a:rPr>
              <a:t>contentment</a:t>
            </a:r>
            <a:r>
              <a:rPr lang="it-IT" sz="1200" dirty="0">
                <a:latin typeface="Amasis MT Pro" panose="02040504050005020304" pitchFamily="18" charset="77"/>
              </a:rPr>
              <a:t>, personal </a:t>
            </a:r>
            <a:r>
              <a:rPr lang="it-IT" sz="1200" dirty="0" err="1">
                <a:latin typeface="Amasis MT Pro" panose="02040504050005020304" pitchFamily="18" charset="77"/>
              </a:rPr>
              <a:t>concern</a:t>
            </a:r>
            <a:r>
              <a:rPr lang="it-IT" sz="1200" dirty="0">
                <a:latin typeface="Amasis MT Pro" panose="02040504050005020304" pitchFamily="18" charset="77"/>
              </a:rPr>
              <a:t>) da quelli di </a:t>
            </a:r>
            <a:r>
              <a:rPr lang="it-IT" sz="1200" b="1" i="1" dirty="0">
                <a:latin typeface="Amasis MT Pro" panose="02040504050005020304" pitchFamily="18" charset="77"/>
              </a:rPr>
              <a:t>coppia</a:t>
            </a:r>
            <a:r>
              <a:rPr lang="it-IT" sz="1200" dirty="0">
                <a:latin typeface="Amasis MT Pro" panose="02040504050005020304" pitchFamily="18" charset="77"/>
              </a:rPr>
              <a:t> (</a:t>
            </a:r>
            <a:r>
              <a:rPr lang="it-IT" sz="1200" dirty="0" err="1">
                <a:latin typeface="Amasis MT Pro" panose="02040504050005020304" pitchFamily="18" charset="77"/>
              </a:rPr>
              <a:t>communication</a:t>
            </a:r>
            <a:r>
              <a:rPr lang="it-IT" sz="1200" dirty="0">
                <a:latin typeface="Amasis MT Pro" panose="02040504050005020304" pitchFamily="18" charset="77"/>
              </a:rPr>
              <a:t>, </a:t>
            </a:r>
            <a:r>
              <a:rPr lang="it-IT" sz="1200" dirty="0" err="1">
                <a:latin typeface="Amasis MT Pro" panose="02040504050005020304" pitchFamily="18" charset="77"/>
              </a:rPr>
              <a:t>compatibility</a:t>
            </a:r>
            <a:r>
              <a:rPr lang="it-IT" sz="1200" dirty="0">
                <a:latin typeface="Amasis MT Pro" panose="02040504050005020304" pitchFamily="18" charset="77"/>
              </a:rPr>
              <a:t>, </a:t>
            </a:r>
            <a:r>
              <a:rPr lang="it-IT" sz="1200" dirty="0" err="1">
                <a:latin typeface="Amasis MT Pro" panose="02040504050005020304" pitchFamily="18" charset="77"/>
              </a:rPr>
              <a:t>relational</a:t>
            </a:r>
            <a:r>
              <a:rPr lang="it-IT" sz="1200" dirty="0">
                <a:latin typeface="Amasis MT Pro" panose="02040504050005020304" pitchFamily="18" charset="77"/>
              </a:rPr>
              <a:t> </a:t>
            </a:r>
            <a:r>
              <a:rPr lang="it-IT" sz="1200" dirty="0" err="1">
                <a:latin typeface="Amasis MT Pro" panose="02040504050005020304" pitchFamily="18" charset="77"/>
              </a:rPr>
              <a:t>concern</a:t>
            </a:r>
            <a:r>
              <a:rPr lang="it-IT" sz="1200" dirty="0">
                <a:latin typeface="Amasis MT Pro" panose="02040504050005020304" pitchFamily="18" charset="77"/>
              </a:rPr>
              <a:t>);</a:t>
            </a:r>
            <a:endParaRPr lang="en-GB" sz="1200" dirty="0">
              <a:latin typeface="Amasis MT Pro" panose="02040504050005020304" pitchFamily="18" charset="77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 identificare se le principali criticità sono nella </a:t>
            </a:r>
            <a:r>
              <a:rPr lang="it-IT" sz="1200" b="1" i="1" dirty="0">
                <a:latin typeface="Amasis MT Pro" panose="02040504050005020304" pitchFamily="18" charset="77"/>
              </a:rPr>
              <a:t>relazione</a:t>
            </a:r>
            <a:r>
              <a:rPr lang="it-IT" sz="1200" dirty="0">
                <a:latin typeface="Amasis MT Pro" panose="02040504050005020304" pitchFamily="18" charset="77"/>
              </a:rPr>
              <a:t>, nel </a:t>
            </a:r>
            <a:r>
              <a:rPr lang="it-IT" sz="1200" b="1" i="1" dirty="0">
                <a:latin typeface="Amasis MT Pro" panose="02040504050005020304" pitchFamily="18" charset="77"/>
              </a:rPr>
              <a:t>sé sessuale</a:t>
            </a:r>
            <a:r>
              <a:rPr lang="it-IT" sz="1200" dirty="0">
                <a:latin typeface="Amasis MT Pro" panose="02040504050005020304" pitchFamily="18" charset="77"/>
              </a:rPr>
              <a:t>, o in </a:t>
            </a:r>
            <a:r>
              <a:rPr lang="it-IT" sz="1200" b="1" i="1" dirty="0">
                <a:latin typeface="Amasis MT Pro" panose="02040504050005020304" pitchFamily="18" charset="77"/>
              </a:rPr>
              <a:t>entrambi</a:t>
            </a:r>
            <a:r>
              <a:rPr lang="it-IT" sz="1200" dirty="0">
                <a:latin typeface="Amasis MT Pro" panose="02040504050005020304" pitchFamily="18" charset="7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Follow-up dopo intervento: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monitorare </a:t>
            </a:r>
            <a:r>
              <a:rPr lang="it-IT" sz="1200" b="1" i="1" dirty="0">
                <a:latin typeface="Amasis MT Pro" panose="02040504050005020304" pitchFamily="18" charset="77"/>
              </a:rPr>
              <a:t>se (e dove) cambiano soddisfazione e distress sessuale</a:t>
            </a:r>
            <a:r>
              <a:rPr lang="it-IT" sz="1200" dirty="0">
                <a:latin typeface="Amasis MT Pro" panose="02040504050005020304" pitchFamily="18" charset="77"/>
              </a:rPr>
              <a:t> in relazione a </a:t>
            </a:r>
            <a:r>
              <a:rPr lang="it-IT" sz="1200" b="1" i="1" dirty="0">
                <a:latin typeface="Amasis MT Pro" panose="02040504050005020304" pitchFamily="18" charset="77"/>
              </a:rPr>
              <a:t>perdita di peso, immagine corporea, QoL</a:t>
            </a:r>
            <a:r>
              <a:rPr lang="it-IT" sz="1200" dirty="0">
                <a:latin typeface="Amasis MT Pro" panose="02040504050005020304" pitchFamily="18" charset="77"/>
              </a:rPr>
              <a:t>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utilizzabile come </a:t>
            </a:r>
            <a:r>
              <a:rPr lang="it-IT" sz="1200" b="1" i="1" dirty="0">
                <a:latin typeface="Amasis MT Pro" panose="02040504050005020304" pitchFamily="18" charset="77"/>
              </a:rPr>
              <a:t>outcome in studi clinici</a:t>
            </a:r>
            <a:r>
              <a:rPr lang="it-IT" sz="1200" dirty="0">
                <a:latin typeface="Amasis MT Pro" panose="02040504050005020304" pitchFamily="18" charset="77"/>
              </a:rPr>
              <a:t>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Utile anche in </a:t>
            </a:r>
            <a:r>
              <a:rPr lang="it-IT" sz="1200" b="1" i="1" dirty="0">
                <a:latin typeface="Amasis MT Pro" panose="02040504050005020304" pitchFamily="18" charset="77"/>
              </a:rPr>
              <a:t>percorsi di psicoterapia e consulenze di coppia</a:t>
            </a:r>
            <a:r>
              <a:rPr lang="en-GB" sz="1200" b="1" i="1" dirty="0">
                <a:latin typeface="Amasis MT Pro" panose="02040504050005020304" pitchFamily="18" charset="77"/>
              </a:rPr>
              <a:t>.</a:t>
            </a:r>
            <a:endParaRPr lang="it-IT" sz="1200" dirty="0">
              <a:latin typeface="Amasis MT Pro" panose="02040504050005020304" pitchFamily="18" charset="77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6B1B35AB-F8A2-ACA9-82B3-E611A503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422" y="4072367"/>
            <a:ext cx="570157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LIMITI E ACCORTEZZE CLINICHE</a:t>
            </a:r>
            <a:endParaRPr lang="it-IT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Pensato per </a:t>
            </a:r>
            <a:r>
              <a:rPr lang="it-IT" sz="1200" b="1" i="1" dirty="0">
                <a:latin typeface="Amasis MT Pro" panose="02040504050005020304" pitchFamily="18" charset="77"/>
              </a:rPr>
              <a:t>donne in relazione e sessualmente attive</a:t>
            </a:r>
            <a:r>
              <a:rPr lang="en-GB" sz="1200" dirty="0">
                <a:latin typeface="Amasis MT Pro" panose="02040504050005020304" pitchFamily="18" charset="77"/>
              </a:rPr>
              <a:t> </a:t>
            </a:r>
            <a:r>
              <a:rPr lang="it-IT" sz="1200" dirty="0">
                <a:latin typeface="Amasis MT Pro" panose="02040504050005020304" pitchFamily="18" charset="77"/>
              </a:rPr>
              <a:t>→ meno adatto a pazienti single, con relazioni molto occasionali o non </a:t>
            </a:r>
            <a:r>
              <a:rPr lang="it-IT" sz="1200" dirty="0" err="1">
                <a:latin typeface="Amasis MT Pro" panose="02040504050005020304" pitchFamily="18" charset="77"/>
              </a:rPr>
              <a:t>diadiche</a:t>
            </a:r>
            <a:r>
              <a:rPr lang="it-IT" sz="1200" dirty="0">
                <a:latin typeface="Amasis MT Pro" panose="02040504050005020304" pitchFamily="18" charset="77"/>
              </a:rPr>
              <a:t>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Misura sia soddisfazione che distress, ma in modo “misto” nel punteggio totale</a:t>
            </a:r>
            <a:r>
              <a:rPr lang="en-GB" sz="1200" dirty="0">
                <a:latin typeface="Amasis MT Pro" panose="02040504050005020304" pitchFamily="18" charset="77"/>
              </a:rPr>
              <a:t>: </a:t>
            </a:r>
            <a:r>
              <a:rPr lang="it-IT" sz="1200" dirty="0">
                <a:latin typeface="Amasis MT Pro" panose="02040504050005020304" pitchFamily="18" charset="77"/>
              </a:rPr>
              <a:t>clinicamente ha senso </a:t>
            </a:r>
            <a:r>
              <a:rPr lang="it-IT" sz="1200" b="1" i="1" dirty="0">
                <a:latin typeface="Amasis MT Pro" panose="02040504050005020304" pitchFamily="18" charset="77"/>
              </a:rPr>
              <a:t>guardare profili di sottoscala</a:t>
            </a:r>
            <a:r>
              <a:rPr lang="it-IT" sz="1200" dirty="0">
                <a:latin typeface="Amasis MT Pro" panose="02040504050005020304" pitchFamily="18" charset="77"/>
              </a:rPr>
              <a:t> e non solo il totale.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Non esiste una validazione italiana pubblicata</a:t>
            </a:r>
            <a:r>
              <a:rPr lang="en-GB" sz="1200" dirty="0">
                <a:latin typeface="Amasis MT Pro" panose="02040504050005020304" pitchFamily="18" charset="77"/>
              </a:rPr>
              <a:t>:</a:t>
            </a:r>
            <a:r>
              <a:rPr lang="it-IT" sz="1200" dirty="0">
                <a:latin typeface="Amasis MT Pro" panose="02040504050005020304" pitchFamily="18" charset="77"/>
              </a:rPr>
              <a:t> spesso si usa in inglese o in </a:t>
            </a:r>
            <a:r>
              <a:rPr lang="it-IT" sz="1200" b="1" i="1" dirty="0">
                <a:latin typeface="Amasis MT Pro" panose="02040504050005020304" pitchFamily="18" charset="77"/>
              </a:rPr>
              <a:t>traduzioni ad hoc</a:t>
            </a:r>
            <a:r>
              <a:rPr lang="it-IT" sz="1200" dirty="0">
                <a:latin typeface="Amasis MT Pro" panose="02040504050005020304" pitchFamily="18" charset="77"/>
              </a:rPr>
              <a:t> in contesti di ricerca.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masis MT Pro" panose="02040504050005020304" pitchFamily="18" charset="77"/>
              </a:rPr>
              <a:t>Non</a:t>
            </a:r>
            <a:r>
              <a:rPr lang="it-IT" sz="1200" dirty="0">
                <a:latin typeface="Amasis MT Pro" panose="02040504050005020304" pitchFamily="18" charset="77"/>
              </a:rPr>
              <a:t> esplora direttamente</a:t>
            </a:r>
            <a:r>
              <a:rPr lang="it-IT" sz="1200" b="1" i="1" dirty="0">
                <a:latin typeface="Amasis MT Pro" panose="02040504050005020304" pitchFamily="18" charset="77"/>
              </a:rPr>
              <a:t> traumi, storia relazionale, fattori culturali o religiosi</a:t>
            </a:r>
            <a:r>
              <a:rPr lang="it-IT" sz="1200" dirty="0">
                <a:latin typeface="Amasis MT Pro" panose="02040504050005020304" pitchFamily="18" charset="77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masis MT Pro" panose="02040504050005020304" pitchFamily="18" charset="77"/>
              </a:rPr>
              <a:t>Va</a:t>
            </a:r>
            <a:r>
              <a:rPr lang="it-IT" sz="1200" dirty="0">
                <a:latin typeface="Amasis MT Pro" panose="02040504050005020304" pitchFamily="18" charset="77"/>
              </a:rPr>
              <a:t> </a:t>
            </a:r>
            <a:r>
              <a:rPr lang="it-IT" sz="1200" b="1" i="1" dirty="0">
                <a:latin typeface="Amasis MT Pro" panose="02040504050005020304" pitchFamily="18" charset="77"/>
              </a:rPr>
              <a:t>sempre integrato </a:t>
            </a:r>
            <a:r>
              <a:rPr lang="it-IT" sz="1200" dirty="0">
                <a:latin typeface="Amasis MT Pro" panose="02040504050005020304" pitchFamily="18" charset="77"/>
              </a:rPr>
              <a:t>con anamnesi, esplorazione </a:t>
            </a:r>
            <a:r>
              <a:rPr lang="it-IT" sz="1200" dirty="0" err="1">
                <a:latin typeface="Amasis MT Pro" panose="02040504050005020304" pitchFamily="18" charset="77"/>
              </a:rPr>
              <a:t>fenomenologica</a:t>
            </a:r>
            <a:r>
              <a:rPr lang="it-IT" sz="1200" dirty="0">
                <a:latin typeface="Amasis MT Pro" panose="02040504050005020304" pitchFamily="18" charset="77"/>
              </a:rPr>
              <a:t> della sessualità e, se necessario, altre </a:t>
            </a:r>
            <a:r>
              <a:rPr lang="it-IT" sz="1200" dirty="0" err="1">
                <a:latin typeface="Amasis MT Pro" panose="02040504050005020304" pitchFamily="18" charset="77"/>
              </a:rPr>
              <a:t>scal</a:t>
            </a:r>
            <a:r>
              <a:rPr lang="en-GB" sz="1200" dirty="0">
                <a:latin typeface="Amasis MT Pro" panose="02040504050005020304" pitchFamily="18" charset="77"/>
              </a:rPr>
              <a:t>e.</a:t>
            </a:r>
            <a:endParaRPr lang="it-IT" sz="1200" dirty="0">
              <a:latin typeface="Amasis MT Pro" panose="02040504050005020304" pitchFamily="18" charset="77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9B42017C-6D92-0DD1-EF7F-F31A8277E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873" y="1959601"/>
            <a:ext cx="89108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STRUTTURA E DOMINI</a:t>
            </a: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30 item, risposta su scala </a:t>
            </a:r>
            <a:r>
              <a:rPr lang="it-IT" sz="1200" dirty="0" err="1">
                <a:latin typeface="Amasis MT Pro" panose="02040504050005020304" pitchFamily="18" charset="77"/>
              </a:rPr>
              <a:t>Likert</a:t>
            </a:r>
            <a:r>
              <a:rPr lang="it-IT" sz="1200" dirty="0">
                <a:latin typeface="Amasis MT Pro" panose="02040504050005020304" pitchFamily="18" charset="77"/>
              </a:rPr>
              <a:t> a 5 punti (da “fortemente in disaccordo” a “fortemente d’accordo”).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Produce un punteggio totale 0–130: </a:t>
            </a:r>
            <a:r>
              <a:rPr lang="it-IT" sz="1200" b="1" i="1" dirty="0">
                <a:latin typeface="Amasis MT Pro" panose="02040504050005020304" pitchFamily="18" charset="77"/>
              </a:rPr>
              <a:t>punteggi più alti = maggiore soddisfazione sessuale globale </a:t>
            </a:r>
            <a:r>
              <a:rPr lang="it-IT" sz="1200" dirty="0">
                <a:latin typeface="Amasis MT Pro" panose="02040504050005020304" pitchFamily="18" charset="77"/>
              </a:rPr>
              <a:t>(tenendo conto che alcuni item sono invertiti perché esprimono distress).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5 domini principali:  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b="1" i="1" dirty="0" err="1">
                <a:latin typeface="Amasis MT Pro" panose="02040504050005020304" pitchFamily="18" charset="77"/>
              </a:rPr>
              <a:t>Contentment</a:t>
            </a:r>
            <a:r>
              <a:rPr lang="it-IT" sz="1200" dirty="0">
                <a:latin typeface="Amasis MT Pro" panose="02040504050005020304" pitchFamily="18" charset="77"/>
              </a:rPr>
              <a:t> – soddisfazione personale globale per la vita sessuale (componenti emotive + sessuali).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b="1" i="1" dirty="0">
                <a:latin typeface="Amasis MT Pro" panose="02040504050005020304" pitchFamily="18" charset="77"/>
              </a:rPr>
              <a:t>Communication</a:t>
            </a:r>
            <a:r>
              <a:rPr lang="it-IT" sz="1200" dirty="0">
                <a:latin typeface="Amasis MT Pro" panose="02040504050005020304" pitchFamily="18" charset="77"/>
              </a:rPr>
              <a:t> – facilità e comfort nel parlare di temi sessuali ed emotivi con il partner.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b="1" i="1" dirty="0" err="1">
                <a:latin typeface="Amasis MT Pro" panose="02040504050005020304" pitchFamily="18" charset="77"/>
              </a:rPr>
              <a:t>Compatibility</a:t>
            </a:r>
            <a:r>
              <a:rPr lang="it-IT" sz="1200" dirty="0">
                <a:latin typeface="Amasis MT Pro" panose="02040504050005020304" pitchFamily="18" charset="77"/>
              </a:rPr>
              <a:t> – percezione di compatibilità sessuale con il partner (desideri, preferenze, attrazione).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b="1" i="1" dirty="0" err="1">
                <a:latin typeface="Amasis MT Pro" panose="02040504050005020304" pitchFamily="18" charset="77"/>
              </a:rPr>
              <a:t>Relational</a:t>
            </a:r>
            <a:r>
              <a:rPr lang="it-IT" sz="1200" b="1" i="1" dirty="0">
                <a:latin typeface="Amasis MT Pro" panose="02040504050005020304" pitchFamily="18" charset="77"/>
              </a:rPr>
              <a:t> </a:t>
            </a:r>
            <a:r>
              <a:rPr lang="it-IT" sz="1200" b="1" i="1" dirty="0" err="1">
                <a:latin typeface="Amasis MT Pro" panose="02040504050005020304" pitchFamily="18" charset="77"/>
              </a:rPr>
              <a:t>concern</a:t>
            </a:r>
            <a:r>
              <a:rPr lang="it-IT" sz="1200" b="1" i="1" dirty="0">
                <a:latin typeface="Amasis MT Pro" panose="02040504050005020304" pitchFamily="18" charset="77"/>
              </a:rPr>
              <a:t> </a:t>
            </a:r>
            <a:r>
              <a:rPr lang="it-IT" sz="1200" dirty="0">
                <a:latin typeface="Amasis MT Pro" panose="02040504050005020304" pitchFamily="18" charset="77"/>
              </a:rPr>
              <a:t>– distress per l’impatto dei problemi sessuali sulla relazione / sul partner (distress relazionale).</a:t>
            </a:r>
            <a:endParaRPr lang="en-GB" sz="1200" dirty="0">
              <a:latin typeface="Amasis MT Pro" panose="02040504050005020304" pitchFamily="18" charset="77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b="1" i="1" dirty="0">
                <a:latin typeface="Amasis MT Pro" panose="02040504050005020304" pitchFamily="18" charset="77"/>
              </a:rPr>
              <a:t>Personal </a:t>
            </a:r>
            <a:r>
              <a:rPr lang="it-IT" sz="1200" b="1" i="1" dirty="0" err="1">
                <a:latin typeface="Amasis MT Pro" panose="02040504050005020304" pitchFamily="18" charset="77"/>
              </a:rPr>
              <a:t>concern</a:t>
            </a:r>
            <a:r>
              <a:rPr lang="it-IT" sz="1200" dirty="0">
                <a:latin typeface="Amasis MT Pro" panose="02040504050005020304" pitchFamily="18" charset="77"/>
              </a:rPr>
              <a:t> – distress personale legato ai problemi sessuali (preoccupazione, sofferenza per il proprio funzionamento)</a:t>
            </a:r>
            <a:r>
              <a:rPr lang="en-GB" sz="1200" dirty="0">
                <a:latin typeface="Amasis MT Pro" panose="02040504050005020304" pitchFamily="18" charset="77"/>
              </a:rPr>
              <a:t>.</a:t>
            </a:r>
            <a:endParaRPr lang="it-IT" sz="1200" dirty="0">
              <a:latin typeface="Amasis MT Pro" panose="020405040500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592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23.100 Uomo Soddisfatto Illustrazioni stock, grafiche vettoriali  royalty-free e clip art - iStock | Uomo felice, Fermasoldi">
            <a:extLst>
              <a:ext uri="{FF2B5EF4-FFF2-40B4-BE49-F238E27FC236}">
                <a16:creationId xmlns:a16="http://schemas.microsoft.com/office/drawing/2014/main" id="{CA77230F-D749-45F6-82AD-CB53EFE88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662">
            <a:off x="141385" y="720870"/>
            <a:ext cx="3630349" cy="298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9A139450-E33D-F022-0FD4-76CB53B7CA2A}"/>
              </a:ext>
            </a:extLst>
          </p:cNvPr>
          <p:cNvGrpSpPr/>
          <p:nvPr/>
        </p:nvGrpSpPr>
        <p:grpSpPr>
          <a:xfrm>
            <a:off x="0" y="6335486"/>
            <a:ext cx="12192000" cy="540732"/>
            <a:chOff x="0" y="6335486"/>
            <a:chExt cx="12192000" cy="540732"/>
          </a:xfrm>
          <a:solidFill>
            <a:srgbClr val="F5A173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CD281616-F8CB-D821-4A12-0BEB553E7C27}"/>
                </a:ext>
              </a:extLst>
            </p:cNvPr>
            <p:cNvGrpSpPr/>
            <p:nvPr/>
          </p:nvGrpSpPr>
          <p:grpSpPr>
            <a:xfrm>
              <a:off x="0" y="6335486"/>
              <a:ext cx="12192000" cy="522514"/>
              <a:chOff x="0" y="6335486"/>
              <a:chExt cx="12192000" cy="522514"/>
            </a:xfrm>
            <a:grpFill/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40B66801-3E92-C5A2-5A64-97094E612CEA}"/>
                  </a:ext>
                </a:extLst>
              </p:cNvPr>
              <p:cNvSpPr/>
              <p:nvPr/>
            </p:nvSpPr>
            <p:spPr>
              <a:xfrm>
                <a:off x="0" y="6335486"/>
                <a:ext cx="12192000" cy="522514"/>
              </a:xfrm>
              <a:prstGeom prst="rect">
                <a:avLst/>
              </a:prstGeom>
              <a:grpFill/>
              <a:ln>
                <a:solidFill>
                  <a:srgbClr val="F5A17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8" name="Immagine 7" descr="Immagine che contiene bianco, Elementi grafici, simbolo, design&#10;&#10;Il contenuto generato dall'IA potrebbe non essere corretto.">
                <a:extLst>
                  <a:ext uri="{FF2B5EF4-FFF2-40B4-BE49-F238E27FC236}">
                    <a16:creationId xmlns:a16="http://schemas.microsoft.com/office/drawing/2014/main" id="{FC460C27-A11A-E26F-E991-9BA7F5F17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091" b="94182" l="9189" r="90000">
                            <a14:foregroundMark x1="55135" y1="30727" x2="55135" y2="30727"/>
                            <a14:foregroundMark x1="40270" y1="17273" x2="40270" y2="17273"/>
                            <a14:foregroundMark x1="41622" y1="7455" x2="41622" y2="7455"/>
                            <a14:foregroundMark x1="38919" y1="5091" x2="38919" y2="5091"/>
                            <a14:foregroundMark x1="55135" y1="92909" x2="55135" y2="92909"/>
                            <a14:foregroundMark x1="38378" y1="94182" x2="38378" y2="94182"/>
                            <a14:foregroundMark x1="9189" y1="93818" x2="9189" y2="93818"/>
                            <a14:foregroundMark x1="38919" y1="22182" x2="38919" y2="22182"/>
                            <a14:backgroundMark x1="40000" y1="17273" x2="40000" y2="17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441" y="6370202"/>
                <a:ext cx="304800" cy="453081"/>
              </a:xfrm>
              <a:prstGeom prst="rect">
                <a:avLst/>
              </a:prstGeom>
              <a:grpFill/>
              <a:ln>
                <a:solidFill>
                  <a:srgbClr val="F5A173"/>
                </a:solidFill>
              </a:ln>
            </p:spPr>
          </p:pic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49F8FFF-E14D-07F8-D5C3-4F2024D4C897}"/>
                </a:ext>
              </a:extLst>
            </p:cNvPr>
            <p:cNvSpPr txBox="1"/>
            <p:nvPr/>
          </p:nvSpPr>
          <p:spPr>
            <a:xfrm>
              <a:off x="320040" y="6568441"/>
              <a:ext cx="3434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Winter Live SICOB 2025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DD71F3FD-36CD-9A40-4E8D-71CF6F350D52}"/>
                </a:ext>
              </a:extLst>
            </p:cNvPr>
            <p:cNvSpPr txBox="1"/>
            <p:nvPr/>
          </p:nvSpPr>
          <p:spPr>
            <a:xfrm>
              <a:off x="10022840" y="6550223"/>
              <a:ext cx="2169160" cy="307777"/>
            </a:xfrm>
            <a:prstGeom prst="rect">
              <a:avLst/>
            </a:prstGeom>
            <a:grpFill/>
            <a:ln>
              <a:solidFill>
                <a:srgbClr val="F5A17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Dott.ssa Virginia Campedelli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C1F37E8-0D6E-BC63-459A-220586C8C145}"/>
                </a:ext>
              </a:extLst>
            </p:cNvPr>
            <p:cNvSpPr txBox="1"/>
            <p:nvPr/>
          </p:nvSpPr>
          <p:spPr>
            <a:xfrm>
              <a:off x="3830320" y="6357790"/>
              <a:ext cx="4531360" cy="461665"/>
            </a:xfrm>
            <a:prstGeom prst="rect">
              <a:avLst/>
            </a:prstGeom>
            <a:grpFill/>
            <a:ln>
              <a:solidFill>
                <a:srgbClr val="F5A17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Sessualità e Chirurgia Bariatrica: strumenti di indagine psicologica</a:t>
              </a:r>
            </a:p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16 dicembre 2025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9669856F-4DE4-C6FE-7E7A-F4F844593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319" y="1180796"/>
            <a:ext cx="82203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COSA È</a:t>
            </a:r>
            <a:endParaRPr kumimoji="0" lang="it-IT" altLang="it-IT" sz="1200" b="1" i="1" u="none" strike="noStrike" cap="none" spc="300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 Light" panose="020403040500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Questionario </a:t>
            </a:r>
            <a:r>
              <a:rPr lang="en-GB" sz="1200" dirty="0">
                <a:latin typeface="Amasis MT Pro" panose="02040504050005020304" pitchFamily="18" charset="77"/>
              </a:rPr>
              <a:t>self report</a:t>
            </a:r>
            <a:r>
              <a:rPr lang="it-IT" sz="1200" dirty="0">
                <a:latin typeface="Amasis MT Pro" panose="02040504050005020304" pitchFamily="18" charset="77"/>
              </a:rPr>
              <a:t> per la valutazione della </a:t>
            </a:r>
            <a:r>
              <a:rPr lang="it-IT" sz="1200" b="1" i="1" dirty="0">
                <a:latin typeface="Amasis MT Pro" panose="02040504050005020304" pitchFamily="18" charset="77"/>
              </a:rPr>
              <a:t>soddisfazione sessuale e del distress sessuale negli uomini.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Proposto da </a:t>
            </a:r>
            <a:r>
              <a:rPr lang="it-IT" sz="1200" dirty="0" err="1">
                <a:latin typeface="Amasis MT Pro" panose="02040504050005020304" pitchFamily="18" charset="77"/>
              </a:rPr>
              <a:t>Freihart</a:t>
            </a:r>
            <a:r>
              <a:rPr lang="it-IT" sz="1200" dirty="0">
                <a:latin typeface="Amasis MT Pro" panose="02040504050005020304" pitchFamily="18" charset="77"/>
              </a:rPr>
              <a:t>, Stephenson, Crosby &amp; </a:t>
            </a:r>
            <a:r>
              <a:rPr lang="it-IT" sz="1200" dirty="0" err="1">
                <a:latin typeface="Amasis MT Pro" panose="02040504050005020304" pitchFamily="18" charset="77"/>
              </a:rPr>
              <a:t>Meston</a:t>
            </a:r>
            <a:r>
              <a:rPr lang="it-IT" sz="1200" dirty="0">
                <a:latin typeface="Amasis MT Pro" panose="02040504050005020304" pitchFamily="18" charset="77"/>
              </a:rPr>
              <a:t>, 2025 </a:t>
            </a:r>
            <a:r>
              <a:rPr lang="en-GB" sz="1200" dirty="0">
                <a:latin typeface="Amasis MT Pro" panose="02040504050005020304" pitchFamily="18" charset="77"/>
              </a:rPr>
              <a:t>per </a:t>
            </a:r>
            <a:r>
              <a:rPr lang="it-IT" sz="1200" dirty="0">
                <a:latin typeface="Amasis MT Pro" panose="02040504050005020304" pitchFamily="18" charset="77"/>
              </a:rPr>
              <a:t>offrire una misura </a:t>
            </a:r>
            <a:r>
              <a:rPr lang="it-IT" sz="1200" b="1" i="1" dirty="0">
                <a:latin typeface="Amasis MT Pro" panose="02040504050005020304" pitchFamily="18" charset="77"/>
              </a:rPr>
              <a:t>multifattoriale</a:t>
            </a:r>
            <a:r>
              <a:rPr lang="it-IT" sz="1200" dirty="0">
                <a:latin typeface="Amasis MT Pro" panose="02040504050005020304" pitchFamily="18" charset="77"/>
              </a:rPr>
              <a:t>, valida e affidabile con struttura interna sovrapponibile a quella femminile, che distingua tra </a:t>
            </a:r>
            <a:r>
              <a:rPr lang="it-IT" sz="1200" b="1" i="1" dirty="0">
                <a:latin typeface="Amasis MT Pro" panose="02040504050005020304" pitchFamily="18" charset="77"/>
              </a:rPr>
              <a:t>aspetti personali e relazionali della soddisfazione e del distress.  </a:t>
            </a:r>
            <a:endParaRPr kumimoji="0" lang="it-IT" altLang="it-IT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" panose="02040504050005020304" pitchFamily="18" charset="77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BAC8E4C-AEEC-639C-3EFD-06BE57BF2C67}"/>
              </a:ext>
            </a:extLst>
          </p:cNvPr>
          <p:cNvSpPr txBox="1"/>
          <p:nvPr/>
        </p:nvSpPr>
        <p:spPr>
          <a:xfrm>
            <a:off x="243841" y="180078"/>
            <a:ext cx="92271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spc="300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Soddisfazione</a:t>
            </a:r>
            <a:r>
              <a:rPr lang="en-GB" sz="2000" b="1" i="1" spc="3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 </a:t>
            </a:r>
            <a:r>
              <a:rPr lang="en-GB" sz="2000" b="1" i="1" spc="300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Sessuale</a:t>
            </a:r>
            <a:r>
              <a:rPr lang="en-GB" sz="2000" b="1" i="1" spc="3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 </a:t>
            </a:r>
            <a:r>
              <a:rPr lang="en-GB" sz="2000" b="1" i="1" spc="300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Maschile</a:t>
            </a:r>
            <a:endParaRPr lang="it-IT" sz="2000" b="1" i="1" spc="3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Light" panose="02040304050005020304" pitchFamily="18" charset="0"/>
            </a:endParaRPr>
          </a:p>
          <a:p>
            <a:r>
              <a:rPr lang="it-IT" sz="2400" b="1" dirty="0">
                <a:solidFill>
                  <a:srgbClr val="F5A173"/>
                </a:solidFill>
                <a:latin typeface="Amasis MT Pro" panose="02040504050005020304" pitchFamily="18" charset="77"/>
              </a:rPr>
              <a:t>Sexual </a:t>
            </a:r>
            <a:r>
              <a:rPr lang="it-IT" sz="2400" b="1" dirty="0" err="1">
                <a:solidFill>
                  <a:srgbClr val="F5A173"/>
                </a:solidFill>
                <a:latin typeface="Amasis MT Pro" panose="02040504050005020304" pitchFamily="18" charset="77"/>
              </a:rPr>
              <a:t>Satisfaction</a:t>
            </a:r>
            <a:r>
              <a:rPr lang="it-IT" sz="2400" b="1" dirty="0">
                <a:solidFill>
                  <a:srgbClr val="F5A173"/>
                </a:solidFill>
                <a:latin typeface="Amasis MT Pro" panose="02040504050005020304" pitchFamily="18" charset="77"/>
              </a:rPr>
              <a:t> Scale for </a:t>
            </a:r>
            <a:r>
              <a:rPr lang="en-GB" sz="2400" b="1" dirty="0">
                <a:solidFill>
                  <a:srgbClr val="F5A173"/>
                </a:solidFill>
                <a:latin typeface="Amasis MT Pro" panose="02040504050005020304" pitchFamily="18" charset="77"/>
              </a:rPr>
              <a:t>Men</a:t>
            </a:r>
            <a:r>
              <a:rPr lang="it-IT" sz="2400" b="1" dirty="0">
                <a:solidFill>
                  <a:srgbClr val="F5A173"/>
                </a:solidFill>
                <a:latin typeface="Amasis MT Pro" panose="02040504050005020304" pitchFamily="18" charset="77"/>
              </a:rPr>
              <a:t> (SSS-</a:t>
            </a:r>
            <a:r>
              <a:rPr lang="en-GB" sz="2400" b="1" dirty="0">
                <a:solidFill>
                  <a:srgbClr val="F5A173"/>
                </a:solidFill>
                <a:latin typeface="Amasis MT Pro" panose="02040504050005020304" pitchFamily="18" charset="77"/>
              </a:rPr>
              <a:t>M</a:t>
            </a:r>
            <a:r>
              <a:rPr lang="it-IT" sz="2400" b="1" dirty="0">
                <a:solidFill>
                  <a:srgbClr val="F5A173"/>
                </a:solidFill>
                <a:latin typeface="Amasis MT Pro" panose="02040504050005020304" pitchFamily="18" charset="77"/>
              </a:rPr>
              <a:t>)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9952979F-0137-D384-478D-D92077F79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29" y="3762216"/>
            <a:ext cx="62820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QUANDO USARL</a:t>
            </a:r>
            <a:r>
              <a:rPr kumimoji="0" lang="en-GB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O</a:t>
            </a: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Valutazione pre-operatoria in uomini con obesità candidati a chirurgia bariatrica: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per </a:t>
            </a:r>
            <a:r>
              <a:rPr lang="en-GB" sz="1200" dirty="0" err="1">
                <a:latin typeface="Amasis MT Pro" panose="02040504050005020304" pitchFamily="18" charset="77"/>
              </a:rPr>
              <a:t>esplorare</a:t>
            </a:r>
            <a:r>
              <a:rPr lang="it-IT" sz="1200" dirty="0">
                <a:latin typeface="Amasis MT Pro" panose="02040504050005020304" pitchFamily="18" charset="77"/>
              </a:rPr>
              <a:t> la </a:t>
            </a:r>
            <a:r>
              <a:rPr lang="it-IT" sz="1200" b="1" i="1" dirty="0">
                <a:latin typeface="Amasis MT Pro" panose="02040504050005020304" pitchFamily="18" charset="77"/>
              </a:rPr>
              <a:t>soddisfazione sessuale globale</a:t>
            </a:r>
            <a:r>
              <a:rPr lang="it-IT" sz="1200" dirty="0">
                <a:latin typeface="Amasis MT Pro" panose="02040504050005020304" pitchFamily="18" charset="77"/>
              </a:rPr>
              <a:t> e distinguere se il problema è più “tecnico” (erezione, orgasmo) o relazionale/emotivo (compatibilità, comunicazione, preoccupazioni);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per avere un profilo di base da integrare con IIEF e misure di immagine corporea/</a:t>
            </a:r>
            <a:r>
              <a:rPr lang="it-IT" sz="1200" dirty="0" err="1">
                <a:latin typeface="Amasis MT Pro" panose="02040504050005020304" pitchFamily="18" charset="77"/>
              </a:rPr>
              <a:t>QoL</a:t>
            </a:r>
            <a:r>
              <a:rPr lang="it-IT" sz="1200" dirty="0">
                <a:latin typeface="Amasis MT Pro" panose="02040504050005020304" pitchFamily="18" charset="77"/>
              </a:rPr>
              <a:t>.</a:t>
            </a:r>
            <a:endParaRPr lang="en-GB" sz="1200" dirty="0">
              <a:latin typeface="Amasis MT Pro" panose="02040504050005020304" pitchFamily="18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Follow-up dopo intervento: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per valutare se il </a:t>
            </a:r>
            <a:r>
              <a:rPr lang="it-IT" sz="1200" b="1" i="1" dirty="0">
                <a:latin typeface="Amasis MT Pro" panose="02040504050005020304" pitchFamily="18" charset="77"/>
              </a:rPr>
              <a:t>miglioramento di peso/funzione erettile </a:t>
            </a:r>
            <a:r>
              <a:rPr lang="it-IT" sz="1200" dirty="0">
                <a:latin typeface="Amasis MT Pro" panose="02040504050005020304" pitchFamily="18" charset="77"/>
              </a:rPr>
              <a:t>si accompagna a un </a:t>
            </a:r>
            <a:r>
              <a:rPr lang="it-IT" sz="1200" b="1" i="1" dirty="0">
                <a:latin typeface="Amasis MT Pro" panose="02040504050005020304" pitchFamily="18" charset="77"/>
              </a:rPr>
              <a:t>reale aumento </a:t>
            </a:r>
            <a:r>
              <a:rPr lang="it-IT" sz="1200" dirty="0">
                <a:latin typeface="Amasis MT Pro" panose="02040504050005020304" pitchFamily="18" charset="77"/>
              </a:rPr>
              <a:t>di soddisfazione sessuale;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utilizzabile come </a:t>
            </a:r>
            <a:r>
              <a:rPr lang="it-IT" sz="1200" b="1" i="1" dirty="0" err="1">
                <a:latin typeface="Amasis MT Pro" panose="02040504050005020304" pitchFamily="18" charset="77"/>
              </a:rPr>
              <a:t>outcome</a:t>
            </a:r>
            <a:r>
              <a:rPr lang="it-IT" sz="1200" b="1" i="1" dirty="0">
                <a:latin typeface="Amasis MT Pro" panose="02040504050005020304" pitchFamily="18" charset="77"/>
              </a:rPr>
              <a:t> in studi clinici </a:t>
            </a:r>
            <a:r>
              <a:rPr lang="it-IT" sz="1200" dirty="0">
                <a:latin typeface="Amasis MT Pro" panose="02040504050005020304" pitchFamily="18" charset="77"/>
              </a:rPr>
              <a:t>integrando</a:t>
            </a:r>
            <a:r>
              <a:rPr lang="it-IT" sz="1200" b="1" i="1" dirty="0">
                <a:latin typeface="Amasis MT Pro" panose="02040504050005020304" pitchFamily="18" charset="77"/>
              </a:rPr>
              <a:t> immagine corporea e </a:t>
            </a:r>
            <a:r>
              <a:rPr lang="it-IT" sz="1200" b="1" i="1" dirty="0" err="1">
                <a:latin typeface="Amasis MT Pro" panose="02040504050005020304" pitchFamily="18" charset="77"/>
              </a:rPr>
              <a:t>QoL</a:t>
            </a:r>
            <a:r>
              <a:rPr lang="it-IT" sz="1200" dirty="0">
                <a:latin typeface="Amasis MT Pro" panose="02040504050005020304" pitchFamily="18" charset="77"/>
              </a:rPr>
              <a:t>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Utile anche in </a:t>
            </a:r>
            <a:r>
              <a:rPr lang="it-IT" sz="1200" b="1" i="1" dirty="0">
                <a:latin typeface="Amasis MT Pro" panose="02040504050005020304" pitchFamily="18" charset="77"/>
              </a:rPr>
              <a:t>percorsi di psicoterapia e consulenze di coppia</a:t>
            </a:r>
            <a:r>
              <a:rPr lang="en-GB" sz="1200" b="1" i="1" dirty="0">
                <a:latin typeface="Amasis MT Pro" panose="02040504050005020304" pitchFamily="18" charset="77"/>
              </a:rPr>
              <a:t>.</a:t>
            </a:r>
            <a:endParaRPr lang="it-IT" sz="1200" dirty="0">
              <a:latin typeface="Amasis MT Pro" panose="02040504050005020304" pitchFamily="18" charset="77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6B1B35AB-F8A2-ACA9-82B3-E611A503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422" y="3968924"/>
            <a:ext cx="570157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LIMITI E ACCORTEZZE CLINICHE</a:t>
            </a:r>
            <a:endParaRPr lang="it-IT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Pensato per </a:t>
            </a:r>
            <a:r>
              <a:rPr lang="it-IT" sz="1200" b="1" i="1" dirty="0">
                <a:latin typeface="Amasis MT Pro" panose="02040504050005020304" pitchFamily="18" charset="77"/>
              </a:rPr>
              <a:t>uomini in relazione e sessualmente attivi</a:t>
            </a:r>
            <a:r>
              <a:rPr lang="it-IT" sz="1200" dirty="0">
                <a:latin typeface="Amasis MT Pro" panose="02040504050005020304" pitchFamily="18" charset="7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Il punteggio totale mescola soddisfazione e preoccupazioni: clinicamente è più utile guardare il </a:t>
            </a:r>
            <a:r>
              <a:rPr lang="it-IT" sz="1200" b="1" i="1" dirty="0">
                <a:latin typeface="Amasis MT Pro" panose="02040504050005020304" pitchFamily="18" charset="77"/>
              </a:rPr>
              <a:t>profilo di sottoscala </a:t>
            </a:r>
            <a:r>
              <a:rPr lang="it-IT" sz="1200" dirty="0">
                <a:latin typeface="Amasis MT Pro" panose="02040504050005020304" pitchFamily="18" charset="77"/>
              </a:rPr>
              <a:t>piuttosto che solo il totale.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Ad oggi </a:t>
            </a:r>
            <a:r>
              <a:rPr lang="it-IT" sz="1200" b="1" i="1" dirty="0">
                <a:latin typeface="Amasis MT Pro" panose="02040504050005020304" pitchFamily="18" charset="77"/>
              </a:rPr>
              <a:t>non risulta una validazione italiana pubblicata </a:t>
            </a:r>
            <a:r>
              <a:rPr lang="it-IT" sz="1200" dirty="0">
                <a:latin typeface="Amasis MT Pro" panose="02040504050005020304" pitchFamily="18" charset="77"/>
              </a:rPr>
              <a:t>→ in Italia va usato con prudenza, come strumento di ricerca o clinico-esplorativo, eventualmente previa traduzione controllata.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masis MT Pro" panose="02040504050005020304" pitchFamily="18" charset="77"/>
              </a:rPr>
              <a:t>Non</a:t>
            </a:r>
            <a:r>
              <a:rPr lang="it-IT" sz="1200" dirty="0">
                <a:latin typeface="Amasis MT Pro" panose="02040504050005020304" pitchFamily="18" charset="77"/>
              </a:rPr>
              <a:t> esplora direttamente</a:t>
            </a:r>
            <a:r>
              <a:rPr lang="it-IT" sz="1200" b="1" i="1" dirty="0">
                <a:latin typeface="Amasis MT Pro" panose="02040504050005020304" pitchFamily="18" charset="77"/>
              </a:rPr>
              <a:t> traumi, storia relazionale, fattori culturali o religiosi</a:t>
            </a:r>
            <a:r>
              <a:rPr lang="it-IT" sz="1200" dirty="0">
                <a:latin typeface="Amasis MT Pro" panose="02040504050005020304" pitchFamily="18" charset="77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masis MT Pro" panose="02040504050005020304" pitchFamily="18" charset="77"/>
              </a:rPr>
              <a:t>Va</a:t>
            </a:r>
            <a:r>
              <a:rPr lang="it-IT" sz="1200" dirty="0">
                <a:latin typeface="Amasis MT Pro" panose="02040504050005020304" pitchFamily="18" charset="77"/>
              </a:rPr>
              <a:t> </a:t>
            </a:r>
            <a:r>
              <a:rPr lang="it-IT" sz="1200" b="1" i="1" dirty="0">
                <a:latin typeface="Amasis MT Pro" panose="02040504050005020304" pitchFamily="18" charset="77"/>
              </a:rPr>
              <a:t>sempre integrato </a:t>
            </a:r>
            <a:r>
              <a:rPr lang="it-IT" sz="1200" dirty="0">
                <a:latin typeface="Amasis MT Pro" panose="02040504050005020304" pitchFamily="18" charset="77"/>
              </a:rPr>
              <a:t>con anamnesi, esplorazione fenomenologica della sessualità e, se necessario, altre </a:t>
            </a:r>
            <a:r>
              <a:rPr lang="it-IT" sz="1200" dirty="0" err="1">
                <a:latin typeface="Amasis MT Pro" panose="02040504050005020304" pitchFamily="18" charset="77"/>
              </a:rPr>
              <a:t>scal</a:t>
            </a:r>
            <a:r>
              <a:rPr lang="en-GB" sz="1200" dirty="0">
                <a:latin typeface="Amasis MT Pro" panose="02040504050005020304" pitchFamily="18" charset="77"/>
              </a:rPr>
              <a:t>e.</a:t>
            </a:r>
            <a:endParaRPr lang="it-IT" sz="1200" dirty="0">
              <a:latin typeface="Amasis MT Pro" panose="02040504050005020304" pitchFamily="18" charset="77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9B42017C-6D92-0DD1-EF7F-F31A8277E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319" y="2328932"/>
            <a:ext cx="82203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STRUTTURA E DOMINI</a:t>
            </a: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30 item, risposta su scala </a:t>
            </a:r>
            <a:r>
              <a:rPr lang="it-IT" sz="1200" dirty="0" err="1">
                <a:latin typeface="Amasis MT Pro" panose="02040504050005020304" pitchFamily="18" charset="77"/>
              </a:rPr>
              <a:t>Likert</a:t>
            </a:r>
            <a:r>
              <a:rPr lang="it-IT" sz="1200" dirty="0">
                <a:latin typeface="Amasis MT Pro" panose="02040504050005020304" pitchFamily="18" charset="77"/>
              </a:rPr>
              <a:t> a 5 punti (da “fortemente in disaccordo” a “fortemente d’accordo”).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Produce un punteggio totale 0–130: </a:t>
            </a:r>
            <a:r>
              <a:rPr lang="it-IT" sz="1200" b="1" i="1" dirty="0">
                <a:latin typeface="Amasis MT Pro" panose="02040504050005020304" pitchFamily="18" charset="77"/>
              </a:rPr>
              <a:t>punteggi più alti = maggiore soddisfazione sessuale globale </a:t>
            </a:r>
            <a:r>
              <a:rPr lang="it-IT" sz="1200" dirty="0">
                <a:latin typeface="Amasis MT Pro" panose="02040504050005020304" pitchFamily="18" charset="77"/>
              </a:rPr>
              <a:t>(tenendo conto che alcuni item sono invertiti perché esprimono distress).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Strutturato per ricalcare i 5 domini originari della SSS-W: </a:t>
            </a:r>
            <a:r>
              <a:rPr lang="it-IT" sz="1200" b="1" i="1" dirty="0" err="1">
                <a:latin typeface="Amasis MT Pro" panose="02040504050005020304" pitchFamily="18" charset="77"/>
              </a:rPr>
              <a:t>Contentment</a:t>
            </a:r>
            <a:r>
              <a:rPr lang="it-IT" sz="1200" b="1" i="1" dirty="0">
                <a:latin typeface="Amasis MT Pro" panose="02040504050005020304" pitchFamily="18" charset="77"/>
              </a:rPr>
              <a:t>, </a:t>
            </a:r>
            <a:r>
              <a:rPr lang="it-IT" sz="1200" b="1" i="1" dirty="0" err="1">
                <a:latin typeface="Amasis MT Pro" panose="02040504050005020304" pitchFamily="18" charset="77"/>
              </a:rPr>
              <a:t>Communication</a:t>
            </a:r>
            <a:r>
              <a:rPr lang="it-IT" sz="1200" b="1" i="1" dirty="0">
                <a:latin typeface="Amasis MT Pro" panose="02040504050005020304" pitchFamily="18" charset="77"/>
              </a:rPr>
              <a:t>, Compatibility</a:t>
            </a:r>
            <a:r>
              <a:rPr lang="it-IT" sz="1200" dirty="0">
                <a:latin typeface="Amasis MT Pro" panose="02040504050005020304" pitchFamily="18" charset="77"/>
              </a:rPr>
              <a:t>, </a:t>
            </a:r>
            <a:r>
              <a:rPr lang="it-IT" sz="1200" b="1" i="1" dirty="0" err="1">
                <a:latin typeface="Amasis MT Pro" panose="02040504050005020304" pitchFamily="18" charset="77"/>
              </a:rPr>
              <a:t>Relational</a:t>
            </a:r>
            <a:r>
              <a:rPr lang="it-IT" sz="1200" b="1" i="1" dirty="0">
                <a:latin typeface="Amasis MT Pro" panose="02040504050005020304" pitchFamily="18" charset="77"/>
              </a:rPr>
              <a:t> </a:t>
            </a:r>
            <a:r>
              <a:rPr lang="it-IT" sz="1200" b="1" i="1" dirty="0" err="1">
                <a:latin typeface="Amasis MT Pro" panose="02040504050005020304" pitchFamily="18" charset="77"/>
              </a:rPr>
              <a:t>concern</a:t>
            </a:r>
            <a:r>
              <a:rPr lang="it-IT" sz="1200" b="1" i="1" dirty="0">
                <a:latin typeface="Amasis MT Pro" panose="02040504050005020304" pitchFamily="18" charset="77"/>
              </a:rPr>
              <a:t>, Personal </a:t>
            </a:r>
            <a:r>
              <a:rPr lang="it-IT" sz="1200" b="1" i="1" dirty="0" err="1">
                <a:latin typeface="Amasis MT Pro" panose="02040504050005020304" pitchFamily="18" charset="77"/>
              </a:rPr>
              <a:t>concern</a:t>
            </a:r>
            <a:r>
              <a:rPr lang="it-IT" sz="1200" b="1" i="1" dirty="0">
                <a:latin typeface="Amasis MT Pro" panose="02040504050005020304" pitchFamily="18" charset="77"/>
              </a:rPr>
              <a:t>.</a:t>
            </a:r>
            <a:endParaRPr lang="it-IT" sz="1200" dirty="0">
              <a:latin typeface="Amasis MT Pro" panose="020405040500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3234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23662-F2C1-F486-9B2F-3A6BD44C7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4F082621-4F7B-7325-EAC3-7EDC07CD6758}"/>
              </a:ext>
            </a:extLst>
          </p:cNvPr>
          <p:cNvGrpSpPr/>
          <p:nvPr/>
        </p:nvGrpSpPr>
        <p:grpSpPr>
          <a:xfrm>
            <a:off x="0" y="6335486"/>
            <a:ext cx="12192000" cy="540732"/>
            <a:chOff x="0" y="6335486"/>
            <a:chExt cx="12192000" cy="540732"/>
          </a:xfrm>
          <a:solidFill>
            <a:srgbClr val="F5A173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D4F37BA0-AA9A-B1A6-5D6B-B16E01737DC4}"/>
                </a:ext>
              </a:extLst>
            </p:cNvPr>
            <p:cNvGrpSpPr/>
            <p:nvPr/>
          </p:nvGrpSpPr>
          <p:grpSpPr>
            <a:xfrm>
              <a:off x="0" y="6335486"/>
              <a:ext cx="12192000" cy="522514"/>
              <a:chOff x="0" y="6335486"/>
              <a:chExt cx="12192000" cy="522514"/>
            </a:xfrm>
            <a:grpFill/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A4EC93A1-92F1-FFF0-1EF0-73F2E8069180}"/>
                  </a:ext>
                </a:extLst>
              </p:cNvPr>
              <p:cNvSpPr/>
              <p:nvPr/>
            </p:nvSpPr>
            <p:spPr>
              <a:xfrm>
                <a:off x="0" y="6335486"/>
                <a:ext cx="12192000" cy="522514"/>
              </a:xfrm>
              <a:prstGeom prst="rect">
                <a:avLst/>
              </a:prstGeom>
              <a:grpFill/>
              <a:ln>
                <a:solidFill>
                  <a:srgbClr val="F5A17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8" name="Immagine 7" descr="Immagine che contiene bianco, Elementi grafici, simbolo, design&#10;&#10;Il contenuto generato dall'IA potrebbe non essere corretto.">
                <a:extLst>
                  <a:ext uri="{FF2B5EF4-FFF2-40B4-BE49-F238E27FC236}">
                    <a16:creationId xmlns:a16="http://schemas.microsoft.com/office/drawing/2014/main" id="{862EE59B-4846-6C88-436A-2FB7C18A8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091" b="94182" l="9189" r="90000">
                            <a14:foregroundMark x1="55135" y1="30727" x2="55135" y2="30727"/>
                            <a14:foregroundMark x1="40270" y1="17273" x2="40270" y2="17273"/>
                            <a14:foregroundMark x1="41622" y1="7455" x2="41622" y2="7455"/>
                            <a14:foregroundMark x1="38919" y1="5091" x2="38919" y2="5091"/>
                            <a14:foregroundMark x1="55135" y1="92909" x2="55135" y2="92909"/>
                            <a14:foregroundMark x1="38378" y1="94182" x2="38378" y2="94182"/>
                            <a14:foregroundMark x1="9189" y1="93818" x2="9189" y2="93818"/>
                            <a14:foregroundMark x1="38919" y1="22182" x2="38919" y2="22182"/>
                            <a14:backgroundMark x1="40000" y1="17273" x2="40000" y2="17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441" y="6370202"/>
                <a:ext cx="304800" cy="453081"/>
              </a:xfrm>
              <a:prstGeom prst="rect">
                <a:avLst/>
              </a:prstGeom>
              <a:grpFill/>
              <a:ln>
                <a:solidFill>
                  <a:srgbClr val="F5A173"/>
                </a:solidFill>
              </a:ln>
            </p:spPr>
          </p:pic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66B9C54-3CFD-412F-9BFF-E8143B8A4610}"/>
                </a:ext>
              </a:extLst>
            </p:cNvPr>
            <p:cNvSpPr txBox="1"/>
            <p:nvPr/>
          </p:nvSpPr>
          <p:spPr>
            <a:xfrm>
              <a:off x="320040" y="6568441"/>
              <a:ext cx="3434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Winter Live SICOB 2025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438AE93C-F1DA-3242-36E2-7C2AE044E118}"/>
                </a:ext>
              </a:extLst>
            </p:cNvPr>
            <p:cNvSpPr txBox="1"/>
            <p:nvPr/>
          </p:nvSpPr>
          <p:spPr>
            <a:xfrm>
              <a:off x="10022840" y="6550223"/>
              <a:ext cx="2169160" cy="307777"/>
            </a:xfrm>
            <a:prstGeom prst="rect">
              <a:avLst/>
            </a:prstGeom>
            <a:grpFill/>
            <a:ln>
              <a:solidFill>
                <a:srgbClr val="F5A17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Dott.ssa Virginia Campedelli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7A966D47-2376-1132-E1BD-1083C836E17D}"/>
                </a:ext>
              </a:extLst>
            </p:cNvPr>
            <p:cNvSpPr txBox="1"/>
            <p:nvPr/>
          </p:nvSpPr>
          <p:spPr>
            <a:xfrm>
              <a:off x="3830320" y="6357790"/>
              <a:ext cx="4531360" cy="461665"/>
            </a:xfrm>
            <a:prstGeom prst="rect">
              <a:avLst/>
            </a:prstGeom>
            <a:grpFill/>
            <a:ln>
              <a:solidFill>
                <a:srgbClr val="F5A17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Sessualità e Chirurgia Bariatrica: strumenti di indagine psicologica</a:t>
              </a:r>
            </a:p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16 dicembre 2025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8E86EF62-C9DD-8E99-CCB6-BEAD4BB03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1" y="1309933"/>
            <a:ext cx="6282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" panose="02040504050005020304" pitchFamily="18" charset="0"/>
              </a:rPr>
              <a:t>COSA È</a:t>
            </a:r>
            <a:endParaRPr kumimoji="0" lang="it-IT" altLang="it-IT" sz="1200" b="1" i="1" u="none" strike="noStrike" cap="none" spc="300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" panose="020405040500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0"/>
              </a:rPr>
              <a:t>Questionario </a:t>
            </a:r>
            <a:r>
              <a:rPr lang="en-GB" sz="1200" dirty="0">
                <a:latin typeface="Amasis MT Pro" panose="02040504050005020304" pitchFamily="18" charset="0"/>
              </a:rPr>
              <a:t>self report</a:t>
            </a:r>
            <a:r>
              <a:rPr lang="it-IT" sz="1200" dirty="0">
                <a:latin typeface="Amasis MT Pro" panose="02040504050005020304" pitchFamily="18" charset="0"/>
              </a:rPr>
              <a:t> per misurare il </a:t>
            </a:r>
            <a:r>
              <a:rPr lang="it-IT" sz="1200" b="1" i="1" dirty="0">
                <a:latin typeface="Amasis MT Pro" panose="02040504050005020304" pitchFamily="18" charset="0"/>
              </a:rPr>
              <a:t>distress personale legato alla sessualità</a:t>
            </a:r>
            <a:r>
              <a:rPr lang="it-IT" sz="1200" dirty="0">
                <a:latin typeface="Amasis MT Pro" panose="02040504050005020304" pitchFamily="18" charset="0"/>
              </a:rPr>
              <a:t>, indipendentemente dal tipo di disfunzione sessuale.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Deriva dalla </a:t>
            </a:r>
            <a:r>
              <a:rPr lang="it-IT" sz="1200" dirty="0" err="1">
                <a:latin typeface="Amasis MT Pro" panose="02040504050005020304" pitchFamily="18" charset="77"/>
              </a:rPr>
              <a:t>Female</a:t>
            </a:r>
            <a:r>
              <a:rPr lang="it-IT" sz="1200" dirty="0">
                <a:latin typeface="Amasis MT Pro" panose="02040504050005020304" pitchFamily="18" charset="77"/>
              </a:rPr>
              <a:t> </a:t>
            </a:r>
            <a:r>
              <a:rPr lang="it-IT" sz="1200" dirty="0" err="1">
                <a:latin typeface="Amasis MT Pro" panose="02040504050005020304" pitchFamily="18" charset="77"/>
              </a:rPr>
              <a:t>Sexual</a:t>
            </a:r>
            <a:r>
              <a:rPr lang="it-IT" sz="1200" dirty="0">
                <a:latin typeface="Amasis MT Pro" panose="02040504050005020304" pitchFamily="18" charset="77"/>
              </a:rPr>
              <a:t> Distress Scale (FSDS) di </a:t>
            </a:r>
            <a:r>
              <a:rPr lang="it-IT" sz="1200" dirty="0" err="1">
                <a:latin typeface="Amasis MT Pro" panose="02040504050005020304" pitchFamily="18" charset="77"/>
              </a:rPr>
              <a:t>Derogatis</a:t>
            </a:r>
            <a:r>
              <a:rPr lang="it-IT" sz="1200" dirty="0">
                <a:latin typeface="Amasis MT Pro" panose="02040504050005020304" pitchFamily="18" charset="77"/>
              </a:rPr>
              <a:t>, ma con </a:t>
            </a:r>
            <a:r>
              <a:rPr lang="it-IT" sz="1200" b="1" i="1" dirty="0">
                <a:latin typeface="Amasis MT Pro" panose="02040504050005020304" pitchFamily="18" charset="77"/>
              </a:rPr>
              <a:t>linguaggio gender-</a:t>
            </a:r>
            <a:r>
              <a:rPr lang="it-IT" sz="1200" b="1" i="1" dirty="0" err="1">
                <a:latin typeface="Amasis MT Pro" panose="02040504050005020304" pitchFamily="18" charset="77"/>
              </a:rPr>
              <a:t>neutral</a:t>
            </a:r>
            <a:r>
              <a:rPr lang="it-IT" sz="1200" b="1" i="1" dirty="0">
                <a:latin typeface="Amasis MT Pro" panose="02040504050005020304" pitchFamily="18" charset="77"/>
              </a:rPr>
              <a:t> </a:t>
            </a:r>
            <a:r>
              <a:rPr lang="it-IT" sz="1200" dirty="0">
                <a:latin typeface="Amasis MT Pro" panose="02040504050005020304" pitchFamily="18" charset="77"/>
              </a:rPr>
              <a:t>e versioni per donne e uomini.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it-IT" altLang="it-IT" sz="1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77"/>
              </a:rPr>
              <a:t>Validazione italiana:</a:t>
            </a:r>
            <a:r>
              <a:rPr kumimoji="0" lang="it-IT" altLang="it-IT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 Galizia et al.</a:t>
            </a:r>
            <a:r>
              <a:rPr lang="it-IT" sz="1200" b="1" dirty="0">
                <a:latin typeface="Amasis MT Pro" panose="02040504050005020304" pitchFamily="18" charset="0"/>
              </a:rPr>
              <a:t>, 2023. </a:t>
            </a:r>
            <a:endParaRPr kumimoji="0" lang="it-IT" altLang="it-IT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177830-3B37-2E2D-A900-18466CCA0628}"/>
              </a:ext>
            </a:extLst>
          </p:cNvPr>
          <p:cNvSpPr txBox="1"/>
          <p:nvPr/>
        </p:nvSpPr>
        <p:spPr>
          <a:xfrm>
            <a:off x="357025" y="254844"/>
            <a:ext cx="92271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spc="3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Distress </a:t>
            </a:r>
            <a:r>
              <a:rPr lang="en-GB" sz="2000" b="1" i="1" spc="300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Sessuale</a:t>
            </a:r>
            <a:endParaRPr lang="it-IT" sz="2000" b="1" i="1" spc="3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Light" panose="02040304050005020304" pitchFamily="18" charset="0"/>
            </a:endParaRPr>
          </a:p>
          <a:p>
            <a:r>
              <a:rPr lang="it-IT" sz="2400" b="1" dirty="0" err="1">
                <a:solidFill>
                  <a:srgbClr val="F5A173"/>
                </a:solidFill>
                <a:latin typeface="Amasis MT Pro" panose="02040504050005020304" pitchFamily="18" charset="0"/>
              </a:rPr>
              <a:t>Sexual</a:t>
            </a:r>
            <a:r>
              <a:rPr lang="it-IT" sz="2400" b="1" dirty="0">
                <a:solidFill>
                  <a:srgbClr val="F5A173"/>
                </a:solidFill>
                <a:latin typeface="Amasis MT Pro" panose="02040504050005020304" pitchFamily="18" charset="0"/>
              </a:rPr>
              <a:t> Distress Scale (SDS)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7D310B15-FAC3-B2C9-E2DA-9243188C4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" y="3974880"/>
            <a:ext cx="678687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QUANDO USARL</a:t>
            </a:r>
            <a:r>
              <a:rPr kumimoji="0" lang="en-GB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O</a:t>
            </a: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Valutazione pre-operatoria in persone con obesità candidate a chirurgia bariatrica: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per distinguere tra </a:t>
            </a:r>
            <a:r>
              <a:rPr lang="it-IT" sz="1200" b="1" i="1" dirty="0">
                <a:latin typeface="Amasis MT Pro" panose="02040504050005020304" pitchFamily="18" charset="77"/>
              </a:rPr>
              <a:t>problemi di funzione </a:t>
            </a:r>
            <a:r>
              <a:rPr lang="it-IT" sz="1200" dirty="0">
                <a:latin typeface="Amasis MT Pro" panose="02040504050005020304" pitchFamily="18" charset="77"/>
              </a:rPr>
              <a:t>e livello di </a:t>
            </a:r>
            <a:r>
              <a:rPr lang="it-IT" sz="1200" b="1" i="1" dirty="0">
                <a:latin typeface="Amasis MT Pro" panose="02040504050005020304" pitchFamily="18" charset="77"/>
              </a:rPr>
              <a:t>distress</a:t>
            </a:r>
            <a:r>
              <a:rPr lang="it-IT" sz="1200" dirty="0">
                <a:latin typeface="Amasis MT Pro" panose="02040504050005020304" pitchFamily="18" charset="77"/>
              </a:rPr>
              <a:t> per la propria vita sessuale;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per identificare pazienti per </a:t>
            </a:r>
            <a:r>
              <a:rPr lang="it-IT" sz="1200" b="1" i="1" dirty="0">
                <a:latin typeface="Amasis MT Pro" panose="02040504050005020304" pitchFamily="18" charset="77"/>
              </a:rPr>
              <a:t>cui la sessualità è una fonte importante di sofferenza da includere nel progetto psicologico</a:t>
            </a:r>
            <a:r>
              <a:rPr lang="it-IT" sz="1200" dirty="0">
                <a:latin typeface="Amasis MT Pro" panose="02040504050005020304" pitchFamily="18" charset="7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Follow-up dopo intervento: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per monitorare se </a:t>
            </a:r>
            <a:r>
              <a:rPr lang="it-IT" sz="1200" b="1" i="1" dirty="0">
                <a:latin typeface="Amasis MT Pro" panose="02040504050005020304" pitchFamily="18" charset="77"/>
              </a:rPr>
              <a:t>i miglioramenti di funzione sessuale </a:t>
            </a:r>
            <a:r>
              <a:rPr lang="it-IT" sz="1200" dirty="0">
                <a:latin typeface="Amasis MT Pro" panose="02040504050005020304" pitchFamily="18" charset="77"/>
              </a:rPr>
              <a:t>si accompagnano a una </a:t>
            </a:r>
            <a:r>
              <a:rPr lang="it-IT" sz="1200" b="1" i="1" dirty="0">
                <a:latin typeface="Amasis MT Pro" panose="02040504050005020304" pitchFamily="18" charset="77"/>
              </a:rPr>
              <a:t>riduzione del distress</a:t>
            </a:r>
            <a:r>
              <a:rPr lang="it-IT" sz="1200" dirty="0">
                <a:latin typeface="Amasis MT Pro" panose="02040504050005020304" pitchFamily="18" charset="77"/>
              </a:rPr>
              <a:t>, oppure se persiste sofferenza nonostante un miglior funzionamento;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come </a:t>
            </a:r>
            <a:r>
              <a:rPr lang="it-IT" sz="1200" b="1" i="1" dirty="0">
                <a:latin typeface="Amasis MT Pro" panose="02040504050005020304" pitchFamily="18" charset="77"/>
              </a:rPr>
              <a:t>esito quantitativo in studi clinici </a:t>
            </a:r>
            <a:r>
              <a:rPr lang="it-IT" sz="1200" dirty="0">
                <a:latin typeface="Amasis MT Pro" panose="02040504050005020304" pitchFamily="18" charset="77"/>
              </a:rPr>
              <a:t>integrando</a:t>
            </a:r>
            <a:r>
              <a:rPr lang="it-IT" sz="1200" b="1" i="1" dirty="0">
                <a:latin typeface="Amasis MT Pro" panose="02040504050005020304" pitchFamily="18" charset="77"/>
              </a:rPr>
              <a:t> immagine corporea e </a:t>
            </a:r>
            <a:r>
              <a:rPr lang="it-IT" sz="1200" b="1" i="1" dirty="0" err="1">
                <a:latin typeface="Amasis MT Pro" panose="02040504050005020304" pitchFamily="18" charset="77"/>
              </a:rPr>
              <a:t>QoL</a:t>
            </a:r>
            <a:r>
              <a:rPr lang="it-IT" sz="1200" dirty="0">
                <a:latin typeface="Amasis MT Pro" panose="02040504050005020304" pitchFamily="18" charset="77"/>
              </a:rPr>
              <a:t>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Utile anche in </a:t>
            </a:r>
            <a:r>
              <a:rPr lang="it-IT" sz="1200" b="1" i="1" dirty="0">
                <a:latin typeface="Amasis MT Pro" panose="02040504050005020304" pitchFamily="18" charset="77"/>
              </a:rPr>
              <a:t>percorsi sessuologici </a:t>
            </a:r>
            <a:r>
              <a:rPr lang="it-IT" sz="1200" dirty="0">
                <a:latin typeface="Amasis MT Pro" panose="02040504050005020304" pitchFamily="18" charset="77"/>
              </a:rPr>
              <a:t>per valutare distress in presenza di differenti disfunzioni.</a:t>
            </a:r>
            <a:r>
              <a:rPr lang="en-GB" sz="1200" b="1" i="1" dirty="0">
                <a:latin typeface="Amasis MT Pro" panose="02040504050005020304" pitchFamily="18" charset="77"/>
              </a:rPr>
              <a:t>.</a:t>
            </a:r>
            <a:endParaRPr lang="it-IT" sz="1200" dirty="0">
              <a:latin typeface="Amasis MT Pro" panose="02040504050005020304" pitchFamily="18" charset="77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2A76CAB7-DCC4-953E-574F-47B9D140B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0720" y="4111585"/>
            <a:ext cx="46126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LIMITI E ACCORTEZZE CLINICHE</a:t>
            </a:r>
            <a:endParaRPr lang="it-IT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Misura il </a:t>
            </a:r>
            <a:r>
              <a:rPr lang="it-IT" sz="1200" b="1" i="1" dirty="0">
                <a:latin typeface="Amasis MT Pro" panose="02040504050005020304" pitchFamily="18" charset="77"/>
              </a:rPr>
              <a:t>distress globale </a:t>
            </a:r>
            <a:r>
              <a:rPr lang="it-IT" sz="1200" dirty="0">
                <a:latin typeface="Amasis MT Pro" panose="02040504050005020304" pitchFamily="18" charset="77"/>
              </a:rPr>
              <a:t>legato alla sessualità, ma non dice </a:t>
            </a:r>
            <a:r>
              <a:rPr lang="it-IT" sz="1200" b="1" i="1" dirty="0">
                <a:latin typeface="Amasis MT Pro" panose="02040504050005020304" pitchFamily="18" charset="77"/>
              </a:rPr>
              <a:t>da cosa nasce</a:t>
            </a:r>
            <a:r>
              <a:rPr lang="it-IT" sz="1200" dirty="0">
                <a:latin typeface="Amasis MT Pro" panose="02040504050005020304" pitchFamily="18" charset="77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I punteggi possono essere influenzati da </a:t>
            </a:r>
            <a:r>
              <a:rPr lang="it-IT" sz="1200" b="1" i="1" dirty="0">
                <a:latin typeface="Amasis MT Pro" panose="02040504050005020304" pitchFamily="18" charset="77"/>
              </a:rPr>
              <a:t>depressione</a:t>
            </a:r>
            <a:r>
              <a:rPr lang="it-IT" sz="1200" dirty="0">
                <a:latin typeface="Amasis MT Pro" panose="02040504050005020304" pitchFamily="18" charset="77"/>
              </a:rPr>
              <a:t>, </a:t>
            </a:r>
            <a:r>
              <a:rPr lang="it-IT" sz="1200" b="1" i="1" dirty="0">
                <a:latin typeface="Amasis MT Pro" panose="02040504050005020304" pitchFamily="18" charset="77"/>
              </a:rPr>
              <a:t>ansia</a:t>
            </a:r>
            <a:r>
              <a:rPr lang="it-IT" sz="1200" dirty="0">
                <a:latin typeface="Amasis MT Pro" panose="02040504050005020304" pitchFamily="18" charset="77"/>
              </a:rPr>
              <a:t>, </a:t>
            </a:r>
            <a:r>
              <a:rPr lang="it-IT" sz="1200" b="1" i="1" dirty="0">
                <a:latin typeface="Amasis MT Pro" panose="02040504050005020304" pitchFamily="18" charset="77"/>
              </a:rPr>
              <a:t>psicopatologia</a:t>
            </a:r>
            <a:r>
              <a:rPr lang="it-IT" sz="1200" dirty="0">
                <a:latin typeface="Amasis MT Pro" panose="02040504050005020304" pitchFamily="18" charset="77"/>
              </a:rPr>
              <a:t> generale, </a:t>
            </a:r>
            <a:r>
              <a:rPr lang="it-IT" sz="1200" b="1" i="1" dirty="0">
                <a:latin typeface="Amasis MT Pro" panose="02040504050005020304" pitchFamily="18" charset="77"/>
              </a:rPr>
              <a:t>problemi di coppia</a:t>
            </a:r>
            <a:r>
              <a:rPr lang="it-IT" sz="1200" dirty="0">
                <a:latin typeface="Amasis MT Pro" panose="02040504050005020304" pitchFamily="18" charset="77"/>
              </a:rPr>
              <a:t>, fattori </a:t>
            </a:r>
            <a:r>
              <a:rPr lang="it-IT" sz="1200" b="1" i="1" dirty="0">
                <a:latin typeface="Amasis MT Pro" panose="02040504050005020304" pitchFamily="18" charset="77"/>
              </a:rPr>
              <a:t>culturali/morali/religiosi</a:t>
            </a:r>
            <a:r>
              <a:rPr lang="it-IT" sz="1200" dirty="0">
                <a:latin typeface="Amasis MT Pro" panose="02040504050005020304" pitchFamily="18" charset="7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Non esistono </a:t>
            </a:r>
            <a:r>
              <a:rPr lang="it-IT" sz="1200" b="1" i="1" dirty="0" err="1">
                <a:latin typeface="Amasis MT Pro" panose="02040504050005020304" pitchFamily="18" charset="77"/>
              </a:rPr>
              <a:t>cut</a:t>
            </a:r>
            <a:r>
              <a:rPr lang="it-IT" sz="1200" b="1" i="1" dirty="0">
                <a:latin typeface="Amasis MT Pro" panose="02040504050005020304" pitchFamily="18" charset="77"/>
              </a:rPr>
              <a:t>-off diagnostici </a:t>
            </a:r>
            <a:r>
              <a:rPr lang="it-IT" sz="1200" dirty="0">
                <a:latin typeface="Amasis MT Pro" panose="02040504050005020304" pitchFamily="18" charset="77"/>
              </a:rPr>
              <a:t>universali.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masis MT Pro" panose="02040504050005020304" pitchFamily="18" charset="77"/>
              </a:rPr>
              <a:t>Va</a:t>
            </a:r>
            <a:r>
              <a:rPr lang="it-IT" sz="1200" dirty="0">
                <a:latin typeface="Amasis MT Pro" panose="02040504050005020304" pitchFamily="18" charset="77"/>
              </a:rPr>
              <a:t> </a:t>
            </a:r>
            <a:r>
              <a:rPr lang="it-IT" sz="1200" b="1" i="1" dirty="0">
                <a:latin typeface="Amasis MT Pro" panose="02040504050005020304" pitchFamily="18" charset="77"/>
              </a:rPr>
              <a:t>sempre integrato </a:t>
            </a:r>
            <a:r>
              <a:rPr lang="it-IT" sz="1200" dirty="0">
                <a:latin typeface="Amasis MT Pro" panose="02040504050005020304" pitchFamily="18" charset="77"/>
              </a:rPr>
              <a:t>con anamnesi, esplorazione fenomenologica della sessualità e, se necessario, altre </a:t>
            </a:r>
            <a:r>
              <a:rPr lang="it-IT" sz="1200" dirty="0" err="1">
                <a:latin typeface="Amasis MT Pro" panose="02040504050005020304" pitchFamily="18" charset="77"/>
              </a:rPr>
              <a:t>scal</a:t>
            </a:r>
            <a:r>
              <a:rPr lang="en-GB" sz="1200" dirty="0">
                <a:latin typeface="Amasis MT Pro" panose="02040504050005020304" pitchFamily="18" charset="77"/>
              </a:rPr>
              <a:t>e.</a:t>
            </a:r>
            <a:endParaRPr lang="it-IT" sz="1200" dirty="0">
              <a:latin typeface="Amasis MT Pro" panose="02040504050005020304" pitchFamily="18" charset="77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C70130C0-18B7-F210-7EC6-11FBF626D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5" y="2659914"/>
            <a:ext cx="1128633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STRUTTURA E DOMINI</a:t>
            </a: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0"/>
              </a:rPr>
              <a:t>13 item, risposta su scala </a:t>
            </a:r>
            <a:r>
              <a:rPr lang="it-IT" sz="1200" dirty="0" err="1">
                <a:latin typeface="Amasis MT Pro" panose="02040504050005020304" pitchFamily="18" charset="0"/>
              </a:rPr>
              <a:t>Likert</a:t>
            </a:r>
            <a:r>
              <a:rPr lang="it-IT" sz="1200" dirty="0">
                <a:latin typeface="Amasis MT Pro" panose="02040504050005020304" pitchFamily="18" charset="0"/>
              </a:rPr>
              <a:t> a 4 punti (</a:t>
            </a:r>
            <a:r>
              <a:rPr lang="it-IT" sz="1200" i="1" dirty="0">
                <a:latin typeface="Amasis MT Pro" panose="02040504050005020304" pitchFamily="18" charset="0"/>
              </a:rPr>
              <a:t>da mai a sempre/quasi sempre</a:t>
            </a:r>
            <a:r>
              <a:rPr lang="it-IT" sz="1200" dirty="0">
                <a:latin typeface="Amasis MT Pro" panose="02040504050005020304" pitchFamily="18" charset="0"/>
              </a:rPr>
              <a:t>), che esplorano negli ultimi 30 giorni </a:t>
            </a:r>
            <a:r>
              <a:rPr lang="it-IT" sz="1200" b="1" i="1" dirty="0">
                <a:latin typeface="Amasis MT Pro" panose="02040504050005020304" pitchFamily="18" charset="0"/>
              </a:rPr>
              <a:t>emozioni e vissuti negativi legati alla vita sessuale</a:t>
            </a:r>
            <a:r>
              <a:rPr lang="it-IT" sz="1200" i="1" dirty="0">
                <a:latin typeface="Amasis MT Pro" panose="02040504050005020304" pitchFamily="18" charset="0"/>
              </a:rPr>
              <a:t>: sentirsi frustrata/o, preoccupata/o, in colpa, triste, ansiosa/o per il proprio funzionamento o per la vita sessuale</a:t>
            </a:r>
            <a:r>
              <a:rPr lang="it-IT" sz="1200" dirty="0">
                <a:latin typeface="Amasis MT Pro" panose="020405040500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0"/>
              </a:rPr>
              <a:t>Somma degli item (range 0-48) unico punteggio </a:t>
            </a:r>
            <a:r>
              <a:rPr lang="it-IT" sz="1200" b="1" i="1" dirty="0" err="1">
                <a:latin typeface="Amasis MT Pro" panose="02040504050005020304" pitchFamily="18" charset="0"/>
              </a:rPr>
              <a:t>sexual</a:t>
            </a:r>
            <a:r>
              <a:rPr lang="it-IT" sz="1200" b="1" i="1" dirty="0">
                <a:latin typeface="Amasis MT Pro" panose="02040504050005020304" pitchFamily="18" charset="0"/>
              </a:rPr>
              <a:t> distress</a:t>
            </a:r>
            <a:r>
              <a:rPr lang="it-IT" sz="1200" dirty="0">
                <a:latin typeface="Amasis MT Pro" panose="02040504050005020304" pitchFamily="18" charset="0"/>
              </a:rPr>
              <a:t> → punteggio più alto maggiore distress sessuale.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latin typeface="Amasis MT Pro" panose="02040504050005020304" pitchFamily="18" charset="77"/>
            </a:endParaRPr>
          </a:p>
        </p:txBody>
      </p:sp>
      <p:pic>
        <p:nvPicPr>
          <p:cNvPr id="3074" name="Picture 2" descr="Disgusto e sessualità nel Disturbo Ossessivo Compulsivo - IPSICO, Firenze">
            <a:extLst>
              <a:ext uri="{FF2B5EF4-FFF2-40B4-BE49-F238E27FC236}">
                <a16:creationId xmlns:a16="http://schemas.microsoft.com/office/drawing/2014/main" id="{4ACF604A-87F5-02FB-2DBE-F2B969A29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56" y="362212"/>
            <a:ext cx="4880967" cy="2190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2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5990B-327A-1EA3-6978-052239F20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86931C-E0CE-516E-6C2C-ACD36F61098C}"/>
              </a:ext>
            </a:extLst>
          </p:cNvPr>
          <p:cNvSpPr txBox="1"/>
          <p:nvPr/>
        </p:nvSpPr>
        <p:spPr>
          <a:xfrm>
            <a:off x="91441" y="235595"/>
            <a:ext cx="11898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spc="300" dirty="0">
                <a:solidFill>
                  <a:srgbClr val="3F79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Suggerimenti pratici per la pratica clinica...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EEA4EC8-4233-C826-3CD2-A7ECC2A24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385" y="5367506"/>
            <a:ext cx="453136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Valutare sempre il 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contesto relazionale</a:t>
            </a:r>
            <a:r>
              <a:rPr lang="it-IT" altLang="it-IT" sz="1400" dirty="0">
                <a:latin typeface="Amasis MT Pro" panose="02040504050005020304" pitchFamily="18" charset="0"/>
              </a:rPr>
              <a:t>: qualità della relazione di coppia e comunicazione sulla sessualità (evitamento, conflitti, distanza emotiva).</a:t>
            </a:r>
          </a:p>
          <a:p>
            <a:pPr marL="285750" marR="0" lvl="0" indent="-28575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it-IT" altLang="it-IT" sz="1400" dirty="0">
              <a:latin typeface="Amasis MT Pro" panose="02040504050005020304" pitchFamily="18" charset="0"/>
            </a:endParaRPr>
          </a:p>
          <a:p>
            <a:pPr marL="285750" marR="0" lvl="0" indent="-28575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it-IT" altLang="it-IT" sz="1400" dirty="0">
              <a:latin typeface="Amasis MT Pro" panose="02040504050005020304" pitchFamily="18" charset="0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6503C520-8CC9-EEFB-21DB-E88ACB79029C}"/>
              </a:ext>
            </a:extLst>
          </p:cNvPr>
          <p:cNvGrpSpPr/>
          <p:nvPr/>
        </p:nvGrpSpPr>
        <p:grpSpPr>
          <a:xfrm>
            <a:off x="0" y="6335486"/>
            <a:ext cx="12192000" cy="540732"/>
            <a:chOff x="0" y="6335486"/>
            <a:chExt cx="12192000" cy="540732"/>
          </a:xfrm>
          <a:solidFill>
            <a:srgbClr val="3F7985"/>
          </a:solidFill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559B160C-2AB9-AFE6-C0F2-3EEDE49C79A2}"/>
                </a:ext>
              </a:extLst>
            </p:cNvPr>
            <p:cNvGrpSpPr/>
            <p:nvPr/>
          </p:nvGrpSpPr>
          <p:grpSpPr>
            <a:xfrm>
              <a:off x="0" y="6335486"/>
              <a:ext cx="12192000" cy="522514"/>
              <a:chOff x="0" y="6335486"/>
              <a:chExt cx="12192000" cy="522514"/>
            </a:xfrm>
            <a:grpFill/>
          </p:grpSpPr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48B93560-BBC7-6CDE-12EF-0AE629FF43A5}"/>
                  </a:ext>
                </a:extLst>
              </p:cNvPr>
              <p:cNvSpPr/>
              <p:nvPr/>
            </p:nvSpPr>
            <p:spPr>
              <a:xfrm>
                <a:off x="0" y="6335486"/>
                <a:ext cx="12192000" cy="522514"/>
              </a:xfrm>
              <a:prstGeom prst="rect">
                <a:avLst/>
              </a:prstGeom>
              <a:grpFill/>
              <a:ln>
                <a:solidFill>
                  <a:srgbClr val="3F798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2" name="Immagine 21" descr="Immagine che contiene bianco, Elementi grafici, simbolo, design&#10;&#10;Il contenuto generato dall'IA potrebbe non essere corretto.">
                <a:extLst>
                  <a:ext uri="{FF2B5EF4-FFF2-40B4-BE49-F238E27FC236}">
                    <a16:creationId xmlns:a16="http://schemas.microsoft.com/office/drawing/2014/main" id="{7FB51261-D414-C237-484F-7723E43A0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091" b="94182" l="9189" r="90000">
                            <a14:foregroundMark x1="55135" y1="30727" x2="55135" y2="30727"/>
                            <a14:foregroundMark x1="40270" y1="17273" x2="40270" y2="17273"/>
                            <a14:foregroundMark x1="41622" y1="7455" x2="41622" y2="7455"/>
                            <a14:foregroundMark x1="38919" y1="5091" x2="38919" y2="5091"/>
                            <a14:foregroundMark x1="55135" y1="92909" x2="55135" y2="92909"/>
                            <a14:foregroundMark x1="38378" y1="94182" x2="38378" y2="94182"/>
                            <a14:foregroundMark x1="9189" y1="93818" x2="9189" y2="93818"/>
                            <a14:foregroundMark x1="38919" y1="22182" x2="38919" y2="22182"/>
                            <a14:backgroundMark x1="40000" y1="17273" x2="40000" y2="17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441" y="6370202"/>
                <a:ext cx="304800" cy="453081"/>
              </a:xfrm>
              <a:prstGeom prst="rect">
                <a:avLst/>
              </a:prstGeom>
              <a:grpFill/>
              <a:ln>
                <a:solidFill>
                  <a:srgbClr val="3F7985"/>
                </a:solidFill>
              </a:ln>
            </p:spPr>
          </p:pic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8ADAA13-F37F-D5D0-FA61-F925A2C2ED00}"/>
                </a:ext>
              </a:extLst>
            </p:cNvPr>
            <p:cNvSpPr txBox="1"/>
            <p:nvPr/>
          </p:nvSpPr>
          <p:spPr>
            <a:xfrm>
              <a:off x="320040" y="6568441"/>
              <a:ext cx="3434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Winter Live SICOB 2025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40C08A0E-4494-282A-C1A7-7D10555512A4}"/>
                </a:ext>
              </a:extLst>
            </p:cNvPr>
            <p:cNvSpPr txBox="1"/>
            <p:nvPr/>
          </p:nvSpPr>
          <p:spPr>
            <a:xfrm>
              <a:off x="10022840" y="6568441"/>
              <a:ext cx="2169160" cy="307777"/>
            </a:xfrm>
            <a:prstGeom prst="rect">
              <a:avLst/>
            </a:prstGeom>
            <a:grpFill/>
            <a:ln>
              <a:solidFill>
                <a:srgbClr val="3F798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Dott.ssa Virginia Campedelli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DE8C101D-AB9E-939F-CD0D-1E8B90751AE9}"/>
                </a:ext>
              </a:extLst>
            </p:cNvPr>
            <p:cNvSpPr txBox="1"/>
            <p:nvPr/>
          </p:nvSpPr>
          <p:spPr>
            <a:xfrm>
              <a:off x="3830320" y="6357790"/>
              <a:ext cx="4531360" cy="461665"/>
            </a:xfrm>
            <a:prstGeom prst="rect">
              <a:avLst/>
            </a:prstGeom>
            <a:grpFill/>
            <a:ln>
              <a:solidFill>
                <a:srgbClr val="3F798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Sessualità e Chirurgia Bariatrica: strumenti di indagine psicologica</a:t>
              </a:r>
            </a:p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16 dicembre 2025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60737A3D-F0DF-3662-87CA-1C0EF504A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066" y="1820513"/>
            <a:ext cx="5611867" cy="326984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BC5EBC-3CDD-0DF0-6895-0D9B69BA8491}"/>
              </a:ext>
            </a:extLst>
          </p:cNvPr>
          <p:cNvSpPr txBox="1">
            <a:spLocks/>
          </p:cNvSpPr>
          <p:nvPr/>
        </p:nvSpPr>
        <p:spPr>
          <a:xfrm>
            <a:off x="135222" y="4376751"/>
            <a:ext cx="3343877" cy="104996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altLang="it-IT" sz="1400" dirty="0">
                <a:solidFill>
                  <a:schemeClr val="tx1"/>
                </a:solidFill>
                <a:latin typeface="Amasis MT Pro" panose="02040504050005020304" pitchFamily="18" charset="0"/>
              </a:rPr>
              <a:t>Usare un </a:t>
            </a:r>
            <a:r>
              <a:rPr lang="it-IT" altLang="it-IT" sz="1400" b="1" dirty="0">
                <a:solidFill>
                  <a:schemeClr val="tx1"/>
                </a:solidFill>
                <a:latin typeface="Amasis MT Pro" panose="02040504050005020304" pitchFamily="18" charset="0"/>
              </a:rPr>
              <a:t>linguaggio chiaro</a:t>
            </a:r>
            <a:r>
              <a:rPr lang="it-IT" altLang="it-IT" sz="1400" dirty="0">
                <a:solidFill>
                  <a:schemeClr val="tx1"/>
                </a:solidFill>
                <a:latin typeface="Amasis MT Pro" panose="02040504050005020304" pitchFamily="18" charset="0"/>
              </a:rPr>
              <a:t>, </a:t>
            </a:r>
            <a:r>
              <a:rPr lang="it-IT" altLang="it-IT" sz="1400" b="1" dirty="0">
                <a:solidFill>
                  <a:schemeClr val="tx1"/>
                </a:solidFill>
                <a:latin typeface="Amasis MT Pro" panose="02040504050005020304" pitchFamily="18" charset="0"/>
              </a:rPr>
              <a:t>non giudicante</a:t>
            </a:r>
            <a:r>
              <a:rPr lang="it-IT" altLang="it-IT" sz="1400" dirty="0">
                <a:solidFill>
                  <a:schemeClr val="tx1"/>
                </a:solidFill>
                <a:latin typeface="Amasis MT Pro" panose="02040504050005020304" pitchFamily="18" charset="0"/>
              </a:rPr>
              <a:t>, </a:t>
            </a:r>
            <a:r>
              <a:rPr lang="it-IT" altLang="it-IT" sz="1400" b="1" dirty="0">
                <a:solidFill>
                  <a:schemeClr val="tx1"/>
                </a:solidFill>
                <a:latin typeface="Amasis MT Pro" panose="02040504050005020304" pitchFamily="18" charset="0"/>
              </a:rPr>
              <a:t>rispettoso</a:t>
            </a:r>
            <a:r>
              <a:rPr lang="it-IT" altLang="it-IT" sz="1400" dirty="0">
                <a:solidFill>
                  <a:schemeClr val="tx1"/>
                </a:solidFill>
                <a:latin typeface="Amasis MT Pro" panose="02040504050005020304" pitchFamily="18" charset="0"/>
              </a:rPr>
              <a:t> della </a:t>
            </a:r>
            <a:r>
              <a:rPr lang="it-IT" altLang="it-IT" sz="1400" b="1" dirty="0">
                <a:solidFill>
                  <a:schemeClr val="tx1"/>
                </a:solidFill>
                <a:latin typeface="Amasis MT Pro" panose="02040504050005020304" pitchFamily="18" charset="0"/>
              </a:rPr>
              <a:t>sensibilità culturale </a:t>
            </a:r>
            <a:r>
              <a:rPr lang="it-IT" altLang="it-IT" sz="1400" dirty="0">
                <a:solidFill>
                  <a:schemeClr val="tx1"/>
                </a:solidFill>
                <a:latin typeface="Amasis MT Pro" panose="02040504050005020304" pitchFamily="18" charset="0"/>
              </a:rPr>
              <a:t>e </a:t>
            </a:r>
            <a:r>
              <a:rPr lang="it-IT" altLang="it-IT" sz="1400" b="1" dirty="0">
                <a:solidFill>
                  <a:schemeClr val="tx1"/>
                </a:solidFill>
                <a:latin typeface="Amasis MT Pro" panose="02040504050005020304" pitchFamily="18" charset="0"/>
              </a:rPr>
              <a:t>religiosa</a:t>
            </a:r>
            <a:r>
              <a:rPr lang="it-IT" altLang="it-IT" sz="1400" dirty="0">
                <a:solidFill>
                  <a:schemeClr val="tx1"/>
                </a:solidFill>
                <a:latin typeface="Amasis MT Pro" panose="02040504050005020304" pitchFamily="18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it-IT" sz="1400" dirty="0">
              <a:latin typeface="Amasis MT Pro" panose="020405040500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7305BE-88EC-EF2D-101A-679DF9960BD1}"/>
              </a:ext>
            </a:extLst>
          </p:cNvPr>
          <p:cNvSpPr txBox="1"/>
          <p:nvPr/>
        </p:nvSpPr>
        <p:spPr>
          <a:xfrm>
            <a:off x="-559637" y="953857"/>
            <a:ext cx="13615879" cy="915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latin typeface="Amasis MT Pro" panose="02040504050005020304" pitchFamily="18" charset="0"/>
              </a:rPr>
              <a:t>Per la pratica clinica è raccomandabile un approccio multimodale: </a:t>
            </a:r>
          </a:p>
          <a:p>
            <a:pPr algn="ctr">
              <a:lnSpc>
                <a:spcPct val="150000"/>
              </a:lnSpc>
            </a:pPr>
            <a:r>
              <a:rPr lang="it-IT" sz="2000" b="1" i="1" spc="300" dirty="0">
                <a:latin typeface="Amasis MT Pro" panose="02040504050005020304" pitchFamily="18" charset="0"/>
              </a:rPr>
              <a:t>Colloquio psicologico + test psicodiagnostici standardizzati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F898AF6-BD0D-A88C-B366-DC70F498AEB5}"/>
              </a:ext>
            </a:extLst>
          </p:cNvPr>
          <p:cNvSpPr txBox="1"/>
          <p:nvPr/>
        </p:nvSpPr>
        <p:spPr>
          <a:xfrm>
            <a:off x="758362" y="2198543"/>
            <a:ext cx="37494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Normalizzare il tema: 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introdurre la sessualità come parte standard della valutazione.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0E086D4-DFB0-A186-AF79-33FD6A423B63}"/>
              </a:ext>
            </a:extLst>
          </p:cNvPr>
          <p:cNvSpPr txBox="1"/>
          <p:nvPr/>
        </p:nvSpPr>
        <p:spPr>
          <a:xfrm>
            <a:off x="91441" y="3197667"/>
            <a:ext cx="33438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400" b="1" dirty="0">
                <a:latin typeface="Amasis MT Pro" panose="02040504050005020304" pitchFamily="18" charset="0"/>
              </a:rPr>
              <a:t>Credenze</a:t>
            </a:r>
            <a:r>
              <a:rPr lang="it-IT" altLang="it-IT" sz="1400" dirty="0">
                <a:latin typeface="Amasis MT Pro" panose="02040504050005020304" pitchFamily="18" charset="0"/>
              </a:rPr>
              <a:t> su </a:t>
            </a:r>
            <a:r>
              <a:rPr lang="it-IT" altLang="it-IT" sz="1400" b="1" dirty="0">
                <a:latin typeface="Amasis MT Pro" panose="02040504050005020304" pitchFamily="18" charset="0"/>
              </a:rPr>
              <a:t>desiderabilità</a:t>
            </a:r>
            <a:r>
              <a:rPr lang="it-IT" altLang="it-IT" sz="1400" dirty="0">
                <a:latin typeface="Amasis MT Pro" panose="02040504050005020304" pitchFamily="18" charset="0"/>
              </a:rPr>
              <a:t>, </a:t>
            </a:r>
            <a:r>
              <a:rPr lang="it-IT" altLang="it-IT" sz="1400" b="1" dirty="0">
                <a:latin typeface="Amasis MT Pro" panose="02040504050005020304" pitchFamily="18" charset="0"/>
              </a:rPr>
              <a:t>mascolinità/femminilità</a:t>
            </a:r>
            <a:r>
              <a:rPr lang="it-IT" altLang="it-IT" sz="1400" dirty="0">
                <a:latin typeface="Amasis MT Pro" panose="02040504050005020304" pitchFamily="18" charset="0"/>
              </a:rPr>
              <a:t>, e su ‘</a:t>
            </a:r>
            <a:r>
              <a:rPr lang="it-IT" altLang="it-IT" sz="1400" i="1" dirty="0">
                <a:latin typeface="Amasis MT Pro" panose="02040504050005020304" pitchFamily="18" charset="0"/>
              </a:rPr>
              <a:t>come dovrebbe essere</a:t>
            </a:r>
            <a:r>
              <a:rPr lang="it-IT" altLang="it-IT" sz="1400" dirty="0">
                <a:latin typeface="Amasis MT Pro" panose="02040504050005020304" pitchFamily="18" charset="0"/>
              </a:rPr>
              <a:t>’ un </a:t>
            </a:r>
            <a:r>
              <a:rPr lang="it-IT" altLang="it-IT" sz="1400" b="1" dirty="0">
                <a:latin typeface="Amasis MT Pro" panose="02040504050005020304" pitchFamily="18" charset="0"/>
              </a:rPr>
              <a:t>corpo attraente</a:t>
            </a:r>
            <a:r>
              <a:rPr lang="it-IT" altLang="it-IT" sz="1400" dirty="0">
                <a:latin typeface="Amasis MT Pro" panose="02040504050005020304" pitchFamily="18" charset="0"/>
              </a:rPr>
              <a:t>.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D154DA8-989F-9771-59D4-C60C6DD5728D}"/>
              </a:ext>
            </a:extLst>
          </p:cNvPr>
          <p:cNvSpPr txBox="1"/>
          <p:nvPr/>
        </p:nvSpPr>
        <p:spPr>
          <a:xfrm>
            <a:off x="5462693" y="5369256"/>
            <a:ext cx="61129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Integrare il lavoro su 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immagine corporea </a:t>
            </a:r>
            <a:r>
              <a:rPr kumimoji="0" lang="it-IT" altLang="it-IT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(r</a:t>
            </a:r>
            <a:r>
              <a:rPr lang="it-IT" altLang="it-IT" sz="1400" dirty="0">
                <a:latin typeface="Amasis MT Pro" panose="02040504050005020304" pitchFamily="18" charset="0"/>
              </a:rPr>
              <a:t>appresentazioni del corpo prima e dopo l’intervento -</a:t>
            </a:r>
            <a:r>
              <a:rPr lang="it-IT" altLang="it-IT" sz="1400" i="1" dirty="0">
                <a:latin typeface="Amasis MT Pro" panose="02040504050005020304" pitchFamily="18" charset="0"/>
              </a:rPr>
              <a:t> idealizzazione vs rifiuto</a:t>
            </a:r>
            <a:r>
              <a:rPr kumimoji="0" lang="it-IT" altLang="it-IT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)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, 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autostima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 e 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regolazione emotiva 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con la dimensione dell’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intimità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 e del 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piacere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.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D13AE65-C36C-54AC-C0FC-A4A1BF621AAB}"/>
              </a:ext>
            </a:extLst>
          </p:cNvPr>
          <p:cNvSpPr txBox="1"/>
          <p:nvPr/>
        </p:nvSpPr>
        <p:spPr>
          <a:xfrm>
            <a:off x="7918236" y="2194047"/>
            <a:ext cx="36574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sz="1400" dirty="0">
                <a:latin typeface="Amasis MT Pro" panose="02040504050005020304" pitchFamily="18" charset="0"/>
              </a:rPr>
              <a:t>Monitorare nel </a:t>
            </a:r>
            <a:r>
              <a:rPr lang="it-IT" sz="1400" b="1" i="1" dirty="0">
                <a:latin typeface="Amasis MT Pro" panose="02040504050005020304" pitchFamily="18" charset="0"/>
              </a:rPr>
              <a:t>follow-up</a:t>
            </a:r>
            <a:r>
              <a:rPr lang="it-IT" sz="1400" dirty="0">
                <a:latin typeface="Amasis MT Pro" panose="02040504050005020304" pitchFamily="18" charset="0"/>
              </a:rPr>
              <a:t> eventuali </a:t>
            </a:r>
            <a:r>
              <a:rPr lang="it-IT" sz="1400" b="1" i="1" dirty="0">
                <a:latin typeface="Amasis MT Pro" panose="02040504050005020304" pitchFamily="18" charset="0"/>
              </a:rPr>
              <a:t>criticità sessuali nuove o preesistenti </a:t>
            </a:r>
            <a:r>
              <a:rPr lang="it-IT" sz="1400" dirty="0">
                <a:latin typeface="Amasis MT Pro" panose="02040504050005020304" pitchFamily="18" charset="0"/>
              </a:rPr>
              <a:t>che emergono dopo il dimagrimento.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2C03C2A-8138-E1F3-C281-FDB5F6A5AA6C}"/>
              </a:ext>
            </a:extLst>
          </p:cNvPr>
          <p:cNvSpPr txBox="1"/>
          <p:nvPr/>
        </p:nvSpPr>
        <p:spPr>
          <a:xfrm>
            <a:off x="8519169" y="3197667"/>
            <a:ext cx="32453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sz="1400" dirty="0">
                <a:latin typeface="Amasis MT Pro" panose="02040504050005020304" pitchFamily="18" charset="0"/>
              </a:rPr>
              <a:t>Sostenere il paziente nella </a:t>
            </a:r>
            <a:r>
              <a:rPr lang="it-IT" sz="1400" b="1" i="1" dirty="0">
                <a:latin typeface="Amasis MT Pro" panose="02040504050005020304" pitchFamily="18" charset="0"/>
              </a:rPr>
              <a:t>rinegoziazione dell’immagine corporea </a:t>
            </a:r>
            <a:r>
              <a:rPr lang="it-IT" sz="1400" dirty="0">
                <a:latin typeface="Amasis MT Pro" panose="02040504050005020304" pitchFamily="18" charset="0"/>
              </a:rPr>
              <a:t>e del </a:t>
            </a:r>
            <a:r>
              <a:rPr lang="it-IT" sz="1400" b="1" i="1" dirty="0">
                <a:latin typeface="Amasis MT Pro" panose="02040504050005020304" pitchFamily="18" charset="0"/>
              </a:rPr>
              <a:t>ruolo nelle relazioni intime</a:t>
            </a:r>
            <a:r>
              <a:rPr lang="it-IT" sz="1400" dirty="0">
                <a:latin typeface="Amasis MT Pro" panose="02040504050005020304" pitchFamily="18" charset="0"/>
              </a:rPr>
              <a:t>.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4B6800E-7D64-A527-975C-4D06B198A19E}"/>
              </a:ext>
            </a:extLst>
          </p:cNvPr>
          <p:cNvSpPr txBox="1"/>
          <p:nvPr/>
        </p:nvSpPr>
        <p:spPr>
          <a:xfrm>
            <a:off x="8712903" y="4328245"/>
            <a:ext cx="31086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sz="1400" dirty="0">
                <a:latin typeface="Amasis MT Pro" panose="02040504050005020304" pitchFamily="18" charset="0"/>
              </a:rPr>
              <a:t>Opportunità per sviluppare </a:t>
            </a:r>
            <a:r>
              <a:rPr lang="it-IT" sz="1400" b="1" i="1" dirty="0">
                <a:latin typeface="Amasis MT Pro" panose="02040504050005020304" pitchFamily="18" charset="0"/>
              </a:rPr>
              <a:t>interventi clinici e ricerche interdisciplinari</a:t>
            </a:r>
            <a:r>
              <a:rPr lang="it-IT" sz="1400" dirty="0">
                <a:latin typeface="Amasis MT Pro" panose="02040504050005020304" pitchFamily="18" charset="0"/>
              </a:rPr>
              <a:t> mirate.</a:t>
            </a:r>
          </a:p>
        </p:txBody>
      </p:sp>
    </p:spTree>
    <p:extLst>
      <p:ext uri="{BB962C8B-B14F-4D97-AF65-F5344CB8AC3E}">
        <p14:creationId xmlns:p14="http://schemas.microsoft.com/office/powerpoint/2010/main" val="64734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D6492-0B37-1681-4004-7E3463468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1608C6-E5E6-8520-D8A6-9683C2EBF1BA}"/>
              </a:ext>
            </a:extLst>
          </p:cNvPr>
          <p:cNvSpPr txBox="1"/>
          <p:nvPr/>
        </p:nvSpPr>
        <p:spPr>
          <a:xfrm>
            <a:off x="91441" y="235595"/>
            <a:ext cx="118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spc="300" dirty="0">
                <a:solidFill>
                  <a:srgbClr val="8DE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TAKE HOME MESSAGE...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2DAA44C8-DE28-819F-DFEF-5C3586510471}"/>
              </a:ext>
            </a:extLst>
          </p:cNvPr>
          <p:cNvGrpSpPr/>
          <p:nvPr/>
        </p:nvGrpSpPr>
        <p:grpSpPr>
          <a:xfrm>
            <a:off x="0" y="6335486"/>
            <a:ext cx="12192000" cy="540732"/>
            <a:chOff x="0" y="6335486"/>
            <a:chExt cx="12192000" cy="540732"/>
          </a:xfrm>
          <a:solidFill>
            <a:srgbClr val="8DE8AF"/>
          </a:solidFill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DA28F0CC-C89F-5FF0-311B-0EE2A67042F6}"/>
                </a:ext>
              </a:extLst>
            </p:cNvPr>
            <p:cNvGrpSpPr/>
            <p:nvPr/>
          </p:nvGrpSpPr>
          <p:grpSpPr>
            <a:xfrm>
              <a:off x="0" y="6335486"/>
              <a:ext cx="12192000" cy="522514"/>
              <a:chOff x="0" y="6335486"/>
              <a:chExt cx="12192000" cy="522514"/>
            </a:xfrm>
            <a:grpFill/>
          </p:grpSpPr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95AD62C6-6698-3CDF-6C57-6AF09CF78170}"/>
                  </a:ext>
                </a:extLst>
              </p:cNvPr>
              <p:cNvSpPr/>
              <p:nvPr/>
            </p:nvSpPr>
            <p:spPr>
              <a:xfrm>
                <a:off x="0" y="6335486"/>
                <a:ext cx="12192000" cy="522514"/>
              </a:xfrm>
              <a:prstGeom prst="rect">
                <a:avLst/>
              </a:prstGeom>
              <a:grpFill/>
              <a:ln>
                <a:solidFill>
                  <a:srgbClr val="8DE8A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2" name="Immagine 21" descr="Immagine che contiene bianco, Elementi grafici, simbolo, design&#10;&#10;Il contenuto generato dall'IA potrebbe non essere corretto.">
                <a:extLst>
                  <a:ext uri="{FF2B5EF4-FFF2-40B4-BE49-F238E27FC236}">
                    <a16:creationId xmlns:a16="http://schemas.microsoft.com/office/drawing/2014/main" id="{4B671D1C-1E6B-486F-0116-4C0384BC6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091" b="94182" l="9189" r="90000">
                            <a14:foregroundMark x1="55135" y1="30727" x2="55135" y2="30727"/>
                            <a14:foregroundMark x1="40270" y1="17273" x2="40270" y2="17273"/>
                            <a14:foregroundMark x1="41622" y1="7455" x2="41622" y2="7455"/>
                            <a14:foregroundMark x1="38919" y1="5091" x2="38919" y2="5091"/>
                            <a14:foregroundMark x1="55135" y1="92909" x2="55135" y2="92909"/>
                            <a14:foregroundMark x1="38378" y1="94182" x2="38378" y2="94182"/>
                            <a14:foregroundMark x1="9189" y1="93818" x2="9189" y2="93818"/>
                            <a14:foregroundMark x1="38919" y1="22182" x2="38919" y2="22182"/>
                            <a14:backgroundMark x1="40000" y1="17273" x2="40000" y2="17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441" y="6370202"/>
                <a:ext cx="304800" cy="453081"/>
              </a:xfrm>
              <a:prstGeom prst="rect">
                <a:avLst/>
              </a:prstGeom>
              <a:grpFill/>
              <a:ln>
                <a:solidFill>
                  <a:srgbClr val="8DE8AF"/>
                </a:solidFill>
              </a:ln>
            </p:spPr>
          </p:pic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56E77C61-313F-54E9-F00F-53CC0AFD58BE}"/>
                </a:ext>
              </a:extLst>
            </p:cNvPr>
            <p:cNvSpPr txBox="1"/>
            <p:nvPr/>
          </p:nvSpPr>
          <p:spPr>
            <a:xfrm>
              <a:off x="320040" y="6568441"/>
              <a:ext cx="3434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Winter Live SICOB 2025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2A92E39C-2265-59AB-3176-98A17D849334}"/>
                </a:ext>
              </a:extLst>
            </p:cNvPr>
            <p:cNvSpPr txBox="1"/>
            <p:nvPr/>
          </p:nvSpPr>
          <p:spPr>
            <a:xfrm>
              <a:off x="10022840" y="6568441"/>
              <a:ext cx="2169160" cy="307777"/>
            </a:xfrm>
            <a:prstGeom prst="rect">
              <a:avLst/>
            </a:prstGeom>
            <a:grpFill/>
            <a:ln>
              <a:solidFill>
                <a:srgbClr val="8DE8A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Dott.ssa Virginia Campedelli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1DCF70F7-0567-85B0-FDAF-793B8CB67270}"/>
                </a:ext>
              </a:extLst>
            </p:cNvPr>
            <p:cNvSpPr txBox="1"/>
            <p:nvPr/>
          </p:nvSpPr>
          <p:spPr>
            <a:xfrm>
              <a:off x="3830320" y="6357790"/>
              <a:ext cx="4531360" cy="461665"/>
            </a:xfrm>
            <a:prstGeom prst="rect">
              <a:avLst/>
            </a:prstGeom>
            <a:grpFill/>
            <a:ln>
              <a:solidFill>
                <a:srgbClr val="8DE8A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Sessualità e Chirurgia Bariatrica: strumenti di indagine psicologica</a:t>
              </a:r>
            </a:p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16 dicembre 2025</a:t>
              </a:r>
            </a:p>
          </p:txBody>
        </p:sp>
      </p:grpSp>
      <p:pic>
        <p:nvPicPr>
          <p:cNvPr id="8" name="Immagine 7" descr="Immagine che contiene testo, clipart, cartone animato, Carattere&#10;&#10;Il contenuto generato dall'IA potrebbe non essere corretto.">
            <a:extLst>
              <a:ext uri="{FF2B5EF4-FFF2-40B4-BE49-F238E27FC236}">
                <a16:creationId xmlns:a16="http://schemas.microsoft.com/office/drawing/2014/main" id="{8C2C1A59-BCA8-6C5C-BC81-29056F80B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31727" r="8148" b="4680"/>
          <a:stretch>
            <a:fillRect/>
          </a:stretch>
        </p:blipFill>
        <p:spPr>
          <a:xfrm>
            <a:off x="6562845" y="1920155"/>
            <a:ext cx="5011839" cy="379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520716-1CD8-725D-EA4E-BAE3C9927D3F}"/>
              </a:ext>
            </a:extLst>
          </p:cNvPr>
          <p:cNvSpPr txBox="1">
            <a:spLocks/>
          </p:cNvSpPr>
          <p:nvPr/>
        </p:nvSpPr>
        <p:spPr>
          <a:xfrm>
            <a:off x="396241" y="1469985"/>
            <a:ext cx="6105942" cy="4710896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DE8AF"/>
              </a:buClr>
              <a:buFont typeface="Wingdings" panose="05000000000000000000" pitchFamily="2" charset="2"/>
              <a:buChar char="Ø"/>
            </a:pPr>
            <a:r>
              <a:rPr lang="it-IT" dirty="0">
                <a:latin typeface="Amasis MT Pro" panose="02040504050005020304" pitchFamily="18" charset="0"/>
              </a:rPr>
              <a:t>La chirurgia bariatrica non è solo un intervento sul peso, ma sulla </a:t>
            </a:r>
            <a:r>
              <a:rPr lang="it-IT" b="1" i="1" dirty="0">
                <a:latin typeface="Amasis MT Pro" panose="02040504050005020304" pitchFamily="18" charset="0"/>
              </a:rPr>
              <a:t>storia corporea </a:t>
            </a:r>
            <a:r>
              <a:rPr lang="it-IT" dirty="0">
                <a:latin typeface="Amasis MT Pro" panose="02040504050005020304" pitchFamily="18" charset="0"/>
              </a:rPr>
              <a:t>e </a:t>
            </a:r>
            <a:r>
              <a:rPr lang="it-IT" b="1" i="1" dirty="0">
                <a:latin typeface="Amasis MT Pro" panose="02040504050005020304" pitchFamily="18" charset="0"/>
              </a:rPr>
              <a:t>relazionale</a:t>
            </a:r>
            <a:r>
              <a:rPr lang="it-IT" dirty="0">
                <a:latin typeface="Amasis MT Pro" panose="02040504050005020304" pitchFamily="18" charset="0"/>
              </a:rPr>
              <a:t> del paziente.</a:t>
            </a:r>
          </a:p>
          <a:p>
            <a:pPr>
              <a:buClr>
                <a:srgbClr val="8DE8AF"/>
              </a:buClr>
              <a:buFont typeface="Wingdings" panose="05000000000000000000" pitchFamily="2" charset="2"/>
              <a:buChar char="Ø"/>
            </a:pPr>
            <a:r>
              <a:rPr lang="it-IT" dirty="0">
                <a:latin typeface="Amasis MT Pro" panose="02040504050005020304" pitchFamily="18" charset="0"/>
              </a:rPr>
              <a:t>La </a:t>
            </a:r>
            <a:r>
              <a:rPr lang="it-IT" b="1" i="1" dirty="0">
                <a:latin typeface="Amasis MT Pro" panose="02040504050005020304" pitchFamily="18" charset="0"/>
              </a:rPr>
              <a:t>salute sessuale </a:t>
            </a:r>
            <a:r>
              <a:rPr lang="it-IT" dirty="0">
                <a:latin typeface="Amasis MT Pro" panose="02040504050005020304" pitchFamily="18" charset="0"/>
              </a:rPr>
              <a:t>è un </a:t>
            </a:r>
            <a:r>
              <a:rPr lang="it-IT" b="1" i="1" dirty="0">
                <a:latin typeface="Amasis MT Pro" panose="02040504050005020304" pitchFamily="18" charset="0"/>
              </a:rPr>
              <a:t>indicatore sensibile </a:t>
            </a:r>
            <a:r>
              <a:rPr lang="it-IT" dirty="0">
                <a:latin typeface="Amasis MT Pro" panose="02040504050005020304" pitchFamily="18" charset="0"/>
              </a:rPr>
              <a:t>di </a:t>
            </a:r>
            <a:r>
              <a:rPr lang="it-IT" b="1" i="1" dirty="0">
                <a:latin typeface="Amasis MT Pro" panose="02040504050005020304" pitchFamily="18" charset="0"/>
              </a:rPr>
              <a:t>benessere psicologico </a:t>
            </a:r>
            <a:r>
              <a:rPr lang="it-IT" dirty="0">
                <a:latin typeface="Amasis MT Pro" panose="02040504050005020304" pitchFamily="18" charset="0"/>
              </a:rPr>
              <a:t>e di </a:t>
            </a:r>
            <a:r>
              <a:rPr lang="it-IT" b="1" i="1" dirty="0">
                <a:latin typeface="Amasis MT Pro" panose="02040504050005020304" pitchFamily="18" charset="0"/>
              </a:rPr>
              <a:t>qualità di vita</a:t>
            </a:r>
            <a:r>
              <a:rPr lang="it-IT" dirty="0">
                <a:latin typeface="Amasis MT Pro" panose="02040504050005020304" pitchFamily="18" charset="0"/>
              </a:rPr>
              <a:t> prima e dopo l’intervento.</a:t>
            </a:r>
          </a:p>
          <a:p>
            <a:pPr>
              <a:buClr>
                <a:srgbClr val="8DE8AF"/>
              </a:buClr>
              <a:buFont typeface="Wingdings" panose="05000000000000000000" pitchFamily="2" charset="2"/>
              <a:buChar char="Ø"/>
            </a:pPr>
            <a:r>
              <a:rPr lang="it-IT" b="1" i="1" dirty="0">
                <a:latin typeface="Amasis MT Pro" panose="02040504050005020304" pitchFamily="18" charset="0"/>
              </a:rPr>
              <a:t>Psicologi e psichiatri </a:t>
            </a:r>
            <a:r>
              <a:rPr lang="it-IT" dirty="0">
                <a:latin typeface="Amasis MT Pro" panose="02040504050005020304" pitchFamily="18" charset="0"/>
              </a:rPr>
              <a:t>hanno un ruolo centrale nel dare </a:t>
            </a:r>
            <a:r>
              <a:rPr lang="it-IT" b="1" i="1" dirty="0">
                <a:latin typeface="Amasis MT Pro" panose="02040504050005020304" pitchFamily="18" charset="0"/>
              </a:rPr>
              <a:t>spazio</a:t>
            </a:r>
            <a:r>
              <a:rPr lang="it-IT" dirty="0">
                <a:latin typeface="Amasis MT Pro" panose="02040504050005020304" pitchFamily="18" charset="0"/>
              </a:rPr>
              <a:t>, </a:t>
            </a:r>
            <a:r>
              <a:rPr lang="it-IT" b="1" i="1" dirty="0">
                <a:latin typeface="Amasis MT Pro" panose="02040504050005020304" pitchFamily="18" charset="0"/>
              </a:rPr>
              <a:t>linguaggio</a:t>
            </a:r>
            <a:r>
              <a:rPr lang="it-IT" dirty="0">
                <a:latin typeface="Amasis MT Pro" panose="02040504050005020304" pitchFamily="18" charset="0"/>
              </a:rPr>
              <a:t> e </a:t>
            </a:r>
            <a:r>
              <a:rPr lang="it-IT" b="1" i="1" dirty="0">
                <a:latin typeface="Amasis MT Pro" panose="02040504050005020304" pitchFamily="18" charset="0"/>
              </a:rPr>
              <a:t>senso</a:t>
            </a:r>
            <a:r>
              <a:rPr lang="it-IT" dirty="0">
                <a:latin typeface="Amasis MT Pro" panose="02040504050005020304" pitchFamily="18" charset="0"/>
              </a:rPr>
              <a:t> alle </a:t>
            </a:r>
            <a:r>
              <a:rPr lang="it-IT" b="1" i="1" dirty="0">
                <a:latin typeface="Amasis MT Pro" panose="02040504050005020304" pitchFamily="18" charset="0"/>
              </a:rPr>
              <a:t>trasformazioni della sessualità</a:t>
            </a:r>
            <a:r>
              <a:rPr lang="it-IT" dirty="0">
                <a:latin typeface="Amasis MT Pro" panose="02040504050005020304" pitchFamily="18" charset="0"/>
              </a:rPr>
              <a:t>.</a:t>
            </a:r>
          </a:p>
          <a:p>
            <a:pPr>
              <a:buClr>
                <a:srgbClr val="8DE8AF"/>
              </a:buClr>
              <a:buFont typeface="Wingdings" panose="05000000000000000000" pitchFamily="2" charset="2"/>
              <a:buChar char="Ø"/>
            </a:pPr>
            <a:r>
              <a:rPr lang="it-IT" dirty="0">
                <a:latin typeface="Amasis MT Pro" panose="02040504050005020304" pitchFamily="18" charset="0"/>
              </a:rPr>
              <a:t>Investire in </a:t>
            </a:r>
            <a:r>
              <a:rPr lang="it-IT" b="1" i="1" dirty="0">
                <a:latin typeface="Amasis MT Pro" panose="02040504050005020304" pitchFamily="18" charset="0"/>
              </a:rPr>
              <a:t>ricerca psicosessuale </a:t>
            </a:r>
            <a:r>
              <a:rPr lang="it-IT" dirty="0">
                <a:latin typeface="Amasis MT Pro" panose="02040504050005020304" pitchFamily="18" charset="0"/>
              </a:rPr>
              <a:t>in questo ambito può migliorare significativamente gli </a:t>
            </a:r>
            <a:r>
              <a:rPr lang="it-IT" b="1" i="1" dirty="0">
                <a:latin typeface="Amasis MT Pro" panose="02040504050005020304" pitchFamily="18" charset="0"/>
              </a:rPr>
              <a:t>esiti dei percorsi bariatrici</a:t>
            </a:r>
            <a:r>
              <a:rPr lang="it-IT" dirty="0">
                <a:latin typeface="Amasis MT Pro" panose="020405040500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813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399" y="10740"/>
            <a:ext cx="4526280" cy="3227514"/>
          </a:xfrm>
        </p:spPr>
        <p:txBody>
          <a:bodyPr>
            <a:normAutofit/>
          </a:bodyPr>
          <a:lstStyle/>
          <a:p>
            <a:pPr algn="ctr"/>
            <a:r>
              <a:rPr lang="it-IT" sz="9600" dirty="0"/>
              <a:t>Grazie</a:t>
            </a:r>
            <a:br>
              <a:rPr lang="it-IT" dirty="0"/>
            </a:br>
            <a:r>
              <a:rPr lang="it-IT" sz="2400" i="1" dirty="0"/>
              <a:t>virginia.campedelli@uniroma1.it</a:t>
            </a:r>
            <a:endParaRPr lang="it-IT" i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CEA123B-C6B5-44EA-3F8C-9F385688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781" y="3429000"/>
            <a:ext cx="5663517" cy="3418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61191614-C3F2-ED26-6362-2BB500302015}"/>
              </a:ext>
            </a:extLst>
          </p:cNvPr>
          <p:cNvGrpSpPr/>
          <p:nvPr/>
        </p:nvGrpSpPr>
        <p:grpSpPr>
          <a:xfrm>
            <a:off x="0" y="6335486"/>
            <a:ext cx="13456920" cy="540732"/>
            <a:chOff x="0" y="6335486"/>
            <a:chExt cx="13456920" cy="540732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9BE86BC0-E1C6-1741-2CEE-2C461F86D4E4}"/>
                </a:ext>
              </a:extLst>
            </p:cNvPr>
            <p:cNvGrpSpPr/>
            <p:nvPr/>
          </p:nvGrpSpPr>
          <p:grpSpPr>
            <a:xfrm>
              <a:off x="0" y="6335486"/>
              <a:ext cx="12192000" cy="522514"/>
              <a:chOff x="0" y="6335486"/>
              <a:chExt cx="12192000" cy="522514"/>
            </a:xfrm>
          </p:grpSpPr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24F4DDB4-E21E-E482-DE3E-56114EC27940}"/>
                  </a:ext>
                </a:extLst>
              </p:cNvPr>
              <p:cNvSpPr/>
              <p:nvPr/>
            </p:nvSpPr>
            <p:spPr>
              <a:xfrm>
                <a:off x="0" y="6335486"/>
                <a:ext cx="12192000" cy="522514"/>
              </a:xfrm>
              <a:prstGeom prst="rect">
                <a:avLst/>
              </a:prstGeom>
              <a:solidFill>
                <a:srgbClr val="CA627B"/>
              </a:solidFill>
              <a:ln>
                <a:solidFill>
                  <a:srgbClr val="CA627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Immagine 3" descr="Immagine che contiene bianco, Elementi grafici, simbolo, design&#10;&#10;Il contenuto generato dall'IA potrebbe non essere corretto.">
                <a:extLst>
                  <a:ext uri="{FF2B5EF4-FFF2-40B4-BE49-F238E27FC236}">
                    <a16:creationId xmlns:a16="http://schemas.microsoft.com/office/drawing/2014/main" id="{6EEBF618-B751-5A27-087A-28E7F73C1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091" b="94182" l="9189" r="90000">
                            <a14:foregroundMark x1="55135" y1="30727" x2="55135" y2="30727"/>
                            <a14:foregroundMark x1="40270" y1="17273" x2="40270" y2="17273"/>
                            <a14:foregroundMark x1="41622" y1="7455" x2="41622" y2="7455"/>
                            <a14:foregroundMark x1="38919" y1="5091" x2="38919" y2="5091"/>
                            <a14:foregroundMark x1="55135" y1="92909" x2="55135" y2="92909"/>
                            <a14:foregroundMark x1="38378" y1="94182" x2="38378" y2="94182"/>
                            <a14:foregroundMark x1="9189" y1="93818" x2="9189" y2="93818"/>
                            <a14:foregroundMark x1="38919" y1="22182" x2="38919" y2="22182"/>
                            <a14:backgroundMark x1="40000" y1="17273" x2="40000" y2="17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441" y="6370202"/>
                <a:ext cx="304800" cy="453081"/>
              </a:xfrm>
              <a:prstGeom prst="rect">
                <a:avLst/>
              </a:prstGeom>
            </p:spPr>
          </p:pic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8F32018-0645-21E2-56E0-279DEFAB7D90}"/>
                </a:ext>
              </a:extLst>
            </p:cNvPr>
            <p:cNvSpPr txBox="1"/>
            <p:nvPr/>
          </p:nvSpPr>
          <p:spPr>
            <a:xfrm>
              <a:off x="320040" y="6568441"/>
              <a:ext cx="3434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Winter Live SICOB 2025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079A210-B352-DB54-A309-E0279561DA64}"/>
                </a:ext>
              </a:extLst>
            </p:cNvPr>
            <p:cNvSpPr txBox="1"/>
            <p:nvPr/>
          </p:nvSpPr>
          <p:spPr>
            <a:xfrm>
              <a:off x="10022840" y="6550223"/>
              <a:ext cx="3434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Dott.ssa Virginia Campedelli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73A8095-62F0-ABF6-E8F8-91C3CFD166AE}"/>
                </a:ext>
              </a:extLst>
            </p:cNvPr>
            <p:cNvSpPr txBox="1"/>
            <p:nvPr/>
          </p:nvSpPr>
          <p:spPr>
            <a:xfrm>
              <a:off x="3830320" y="6357790"/>
              <a:ext cx="453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Sessualità e Chirurgia Bariatrica: strumenti di indagine psicologica</a:t>
              </a:r>
            </a:p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16 dicembre 2025</a:t>
              </a: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FE7F820-4AD8-A98B-3E39-7980DF5C2579}"/>
              </a:ext>
            </a:extLst>
          </p:cNvPr>
          <p:cNvSpPr txBox="1"/>
          <p:nvPr/>
        </p:nvSpPr>
        <p:spPr>
          <a:xfrm>
            <a:off x="0" y="500210"/>
            <a:ext cx="118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spc="300" dirty="0">
                <a:solidFill>
                  <a:srgbClr val="CA6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Perché è rilevante per noi clinici?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F7B6EC-6A93-7D64-57F5-3CC5FD38191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lum bright="70000" contrast="-70000"/>
          </a:blip>
          <a:srcRect r="5897"/>
          <a:stretch>
            <a:fillRect/>
          </a:stretch>
        </p:blipFill>
        <p:spPr>
          <a:xfrm>
            <a:off x="5270106" y="2580545"/>
            <a:ext cx="6921894" cy="377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AACC19A-03E2-D019-3EB8-5E70F42364BF}"/>
              </a:ext>
            </a:extLst>
          </p:cNvPr>
          <p:cNvSpPr txBox="1"/>
          <p:nvPr/>
        </p:nvSpPr>
        <p:spPr>
          <a:xfrm>
            <a:off x="293914" y="1721704"/>
            <a:ext cx="68037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masis MT Pro" panose="02040504050005020304" pitchFamily="18" charset="0"/>
              </a:rPr>
              <a:t>La </a:t>
            </a:r>
            <a:r>
              <a:rPr lang="it-IT" sz="2000" b="1" dirty="0">
                <a:solidFill>
                  <a:srgbClr val="CA6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sessualità</a:t>
            </a:r>
            <a:r>
              <a:rPr lang="it-IT" sz="2000" dirty="0">
                <a:latin typeface="Amasis MT Pro" panose="02040504050005020304" pitchFamily="18" charset="0"/>
              </a:rPr>
              <a:t> è una </a:t>
            </a:r>
            <a:r>
              <a:rPr lang="it-IT" sz="2000" b="1" i="1" dirty="0">
                <a:latin typeface="Amasis MT Pro" panose="02040504050005020304" pitchFamily="18" charset="0"/>
              </a:rPr>
              <a:t>dimensione centrale </a:t>
            </a:r>
            <a:r>
              <a:rPr lang="it-IT" sz="2000" dirty="0">
                <a:latin typeface="Amasis MT Pro" panose="02040504050005020304" pitchFamily="18" charset="0"/>
              </a:rPr>
              <a:t>del </a:t>
            </a:r>
            <a:r>
              <a:rPr lang="it-IT" sz="2000" b="1" i="1" dirty="0">
                <a:latin typeface="Amasis MT Pro" panose="02040504050005020304" pitchFamily="18" charset="0"/>
              </a:rPr>
              <a:t>benessere psicologico</a:t>
            </a:r>
            <a:r>
              <a:rPr lang="it-IT" sz="2000" dirty="0">
                <a:latin typeface="Amasis MT Pro" panose="02040504050005020304" pitchFamily="18" charset="0"/>
              </a:rPr>
              <a:t> e </a:t>
            </a:r>
            <a:r>
              <a:rPr lang="it-IT" sz="2000" b="1" i="1" dirty="0">
                <a:latin typeface="Amasis MT Pro" panose="02040504050005020304" pitchFamily="18" charset="0"/>
              </a:rPr>
              <a:t>relazionale</a:t>
            </a:r>
            <a:r>
              <a:rPr lang="it-IT" sz="2000" dirty="0">
                <a:latin typeface="Amasis MT Pro" panose="02040504050005020304" pitchFamily="18" charset="0"/>
              </a:rPr>
              <a:t> di ogni individuo.</a:t>
            </a:r>
          </a:p>
          <a:p>
            <a:endParaRPr lang="it-IT" sz="2000" dirty="0"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i="1" dirty="0">
                <a:latin typeface="Amasis MT Pro" panose="02040504050005020304" pitchFamily="18" charset="0"/>
              </a:rPr>
              <a:t>L’obesità</a:t>
            </a:r>
            <a:r>
              <a:rPr lang="it-IT" sz="2000" dirty="0">
                <a:latin typeface="Amasis MT Pro" panose="02040504050005020304" pitchFamily="18" charset="0"/>
              </a:rPr>
              <a:t> è spesso associata a </a:t>
            </a:r>
            <a:r>
              <a:rPr lang="it-IT" sz="2000" b="1" i="1" dirty="0">
                <a:latin typeface="Amasis MT Pro" panose="02040504050005020304" pitchFamily="18" charset="0"/>
              </a:rPr>
              <a:t>problematiche sessuali </a:t>
            </a:r>
            <a:r>
              <a:rPr lang="it-IT" sz="2000" dirty="0">
                <a:latin typeface="Amasis MT Pro" panose="02040504050005020304" pitchFamily="18" charset="0"/>
              </a:rPr>
              <a:t>(</a:t>
            </a:r>
            <a:r>
              <a:rPr lang="it-IT" sz="2000" i="1" dirty="0">
                <a:latin typeface="Amasis MT Pro" panose="02040504050005020304" pitchFamily="18" charset="0"/>
              </a:rPr>
              <a:t>desiderio, eccitazione, soddisfazione, vergogna corporea</a:t>
            </a:r>
            <a:r>
              <a:rPr lang="it-IT" sz="2000" dirty="0">
                <a:latin typeface="Amasis MT Pro" panose="02040504050005020304" pitchFamily="18" charset="0"/>
              </a:rPr>
              <a:t>).</a:t>
            </a:r>
          </a:p>
          <a:p>
            <a:endParaRPr lang="it-IT" sz="2000" dirty="0"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masis MT Pro" panose="02040504050005020304" pitchFamily="18" charset="0"/>
              </a:rPr>
              <a:t>La </a:t>
            </a:r>
            <a:r>
              <a:rPr lang="it-IT" sz="2000" b="1" i="1" dirty="0">
                <a:latin typeface="Amasis MT Pro" panose="02040504050005020304" pitchFamily="18" charset="0"/>
              </a:rPr>
              <a:t>chirurgia bariatrica </a:t>
            </a:r>
            <a:r>
              <a:rPr lang="it-IT" sz="2000" dirty="0">
                <a:latin typeface="Amasis MT Pro" panose="02040504050005020304" pitchFamily="18" charset="0"/>
              </a:rPr>
              <a:t>modifica </a:t>
            </a:r>
            <a:r>
              <a:rPr lang="it-IT" sz="2000" b="1" i="1" dirty="0">
                <a:latin typeface="Amasis MT Pro" panose="02040504050005020304" pitchFamily="18" charset="0"/>
              </a:rPr>
              <a:t>corpo</a:t>
            </a:r>
            <a:r>
              <a:rPr lang="it-IT" sz="2000" dirty="0">
                <a:latin typeface="Amasis MT Pro" panose="02040504050005020304" pitchFamily="18" charset="0"/>
              </a:rPr>
              <a:t>, </a:t>
            </a:r>
            <a:r>
              <a:rPr lang="it-IT" sz="2000" b="1" i="1" dirty="0">
                <a:latin typeface="Amasis MT Pro" panose="02040504050005020304" pitchFamily="18" charset="0"/>
              </a:rPr>
              <a:t>identità</a:t>
            </a:r>
            <a:r>
              <a:rPr lang="it-IT" sz="2000" dirty="0">
                <a:latin typeface="Amasis MT Pro" panose="02040504050005020304" pitchFamily="18" charset="0"/>
              </a:rPr>
              <a:t> e </a:t>
            </a:r>
            <a:r>
              <a:rPr lang="it-IT" sz="2000" b="1" i="1" dirty="0">
                <a:latin typeface="Amasis MT Pro" panose="02040504050005020304" pitchFamily="18" charset="0"/>
              </a:rPr>
              <a:t>relazioni</a:t>
            </a:r>
            <a:r>
              <a:rPr lang="it-IT" sz="2000" dirty="0">
                <a:latin typeface="Amasis MT Pro" panose="02040504050005020304" pitchFamily="18" charset="0"/>
              </a:rPr>
              <a:t>: possibile </a:t>
            </a:r>
            <a:r>
              <a:rPr lang="it-IT" sz="2000" b="1" i="1" dirty="0">
                <a:latin typeface="Amasis MT Pro" panose="02040504050005020304" pitchFamily="18" charset="0"/>
              </a:rPr>
              <a:t>rinegoziazione dell’immagine di sé e della sessualità.</a:t>
            </a:r>
          </a:p>
          <a:p>
            <a:endParaRPr lang="it-IT" sz="2000" dirty="0"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masis MT Pro" panose="02040504050005020304" pitchFamily="18" charset="0"/>
              </a:rPr>
              <a:t>Necessità di integrare la </a:t>
            </a:r>
            <a:r>
              <a:rPr lang="it-IT" sz="2000" b="1" i="1" dirty="0">
                <a:latin typeface="Amasis MT Pro" panose="02040504050005020304" pitchFamily="18" charset="0"/>
              </a:rPr>
              <a:t>valutazione psicosessuale </a:t>
            </a:r>
            <a:r>
              <a:rPr lang="it-IT" sz="2000" dirty="0">
                <a:latin typeface="Amasis MT Pro" panose="02040504050005020304" pitchFamily="18" charset="0"/>
              </a:rPr>
              <a:t>nei percorsi pre- e post-chirurgici.</a:t>
            </a:r>
          </a:p>
        </p:txBody>
      </p:sp>
    </p:spTree>
    <p:extLst>
      <p:ext uri="{BB962C8B-B14F-4D97-AF65-F5344CB8AC3E}">
        <p14:creationId xmlns:p14="http://schemas.microsoft.com/office/powerpoint/2010/main" val="4588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283EF-7116-D824-6DE9-75E2FCCD1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E142F9C0-C667-72A3-11CA-66C3038A5EC3}"/>
              </a:ext>
            </a:extLst>
          </p:cNvPr>
          <p:cNvGrpSpPr/>
          <p:nvPr/>
        </p:nvGrpSpPr>
        <p:grpSpPr>
          <a:xfrm>
            <a:off x="0" y="6335486"/>
            <a:ext cx="13456920" cy="540732"/>
            <a:chOff x="0" y="6335486"/>
            <a:chExt cx="13456920" cy="540732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3B59E4D5-7A2C-D1F3-6744-9009995B6AEF}"/>
                </a:ext>
              </a:extLst>
            </p:cNvPr>
            <p:cNvGrpSpPr/>
            <p:nvPr/>
          </p:nvGrpSpPr>
          <p:grpSpPr>
            <a:xfrm>
              <a:off x="0" y="6335486"/>
              <a:ext cx="12192000" cy="522514"/>
              <a:chOff x="0" y="6335486"/>
              <a:chExt cx="12192000" cy="522514"/>
            </a:xfrm>
          </p:grpSpPr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21FD34AA-2034-EF19-EE6E-FB441664E4CC}"/>
                  </a:ext>
                </a:extLst>
              </p:cNvPr>
              <p:cNvSpPr/>
              <p:nvPr/>
            </p:nvSpPr>
            <p:spPr>
              <a:xfrm>
                <a:off x="0" y="6335486"/>
                <a:ext cx="12192000" cy="522514"/>
              </a:xfrm>
              <a:prstGeom prst="rect">
                <a:avLst/>
              </a:prstGeom>
              <a:solidFill>
                <a:srgbClr val="CA627B"/>
              </a:solidFill>
              <a:ln>
                <a:solidFill>
                  <a:srgbClr val="CA627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Immagine 3" descr="Immagine che contiene bianco, Elementi grafici, simbolo, design&#10;&#10;Il contenuto generato dall'IA potrebbe non essere corretto.">
                <a:extLst>
                  <a:ext uri="{FF2B5EF4-FFF2-40B4-BE49-F238E27FC236}">
                    <a16:creationId xmlns:a16="http://schemas.microsoft.com/office/drawing/2014/main" id="{A26096E6-EABA-61FD-325B-6CAE07F87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091" b="94182" l="9189" r="90000">
                            <a14:foregroundMark x1="55135" y1="30727" x2="55135" y2="30727"/>
                            <a14:foregroundMark x1="40270" y1="17273" x2="40270" y2="17273"/>
                            <a14:foregroundMark x1="41622" y1="7455" x2="41622" y2="7455"/>
                            <a14:foregroundMark x1="38919" y1="5091" x2="38919" y2="5091"/>
                            <a14:foregroundMark x1="55135" y1="92909" x2="55135" y2="92909"/>
                            <a14:foregroundMark x1="38378" y1="94182" x2="38378" y2="94182"/>
                            <a14:foregroundMark x1="9189" y1="93818" x2="9189" y2="93818"/>
                            <a14:foregroundMark x1="38919" y1="22182" x2="38919" y2="22182"/>
                            <a14:backgroundMark x1="40000" y1="17273" x2="40000" y2="17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441" y="6370202"/>
                <a:ext cx="304800" cy="453081"/>
              </a:xfrm>
              <a:prstGeom prst="rect">
                <a:avLst/>
              </a:prstGeom>
            </p:spPr>
          </p:pic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62FF29E-4572-34A1-0437-9AFB32D4FDF6}"/>
                </a:ext>
              </a:extLst>
            </p:cNvPr>
            <p:cNvSpPr txBox="1"/>
            <p:nvPr/>
          </p:nvSpPr>
          <p:spPr>
            <a:xfrm>
              <a:off x="320040" y="6568441"/>
              <a:ext cx="3434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Winter Live SICOB 2025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28448AB1-8E13-3983-3CDF-44EECA8B40A2}"/>
                </a:ext>
              </a:extLst>
            </p:cNvPr>
            <p:cNvSpPr txBox="1"/>
            <p:nvPr/>
          </p:nvSpPr>
          <p:spPr>
            <a:xfrm>
              <a:off x="10022840" y="6550223"/>
              <a:ext cx="3434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Dott.ssa Virginia Campedelli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29654A5-7C5E-5239-DAEB-4EC17536BB32}"/>
                </a:ext>
              </a:extLst>
            </p:cNvPr>
            <p:cNvSpPr txBox="1"/>
            <p:nvPr/>
          </p:nvSpPr>
          <p:spPr>
            <a:xfrm>
              <a:off x="3830320" y="6357790"/>
              <a:ext cx="453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Sessualità e Chirurgia Bariatrica: strumenti di indagine psicologica</a:t>
              </a:r>
            </a:p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16 dicembre 2025</a:t>
              </a: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A403020-E1E6-757F-0C9F-F45728E0302D}"/>
              </a:ext>
            </a:extLst>
          </p:cNvPr>
          <p:cNvSpPr txBox="1"/>
          <p:nvPr/>
        </p:nvSpPr>
        <p:spPr>
          <a:xfrm>
            <a:off x="293914" y="293887"/>
            <a:ext cx="11898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spc="300" dirty="0">
                <a:solidFill>
                  <a:srgbClr val="CA6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Implicazioni psicologiche chiave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D6184A4-E455-7773-3707-A4DCF0A27BCA}"/>
              </a:ext>
            </a:extLst>
          </p:cNvPr>
          <p:cNvSpPr txBox="1"/>
          <p:nvPr/>
        </p:nvSpPr>
        <p:spPr>
          <a:xfrm>
            <a:off x="243841" y="4594631"/>
            <a:ext cx="80416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masis MT Pro" panose="02040504050005020304" pitchFamily="18" charset="0"/>
              </a:rPr>
              <a:t>Rischio di </a:t>
            </a:r>
            <a:r>
              <a:rPr lang="it-IT" sz="2000" b="1" i="1" dirty="0">
                <a:latin typeface="Amasis MT Pro" panose="02040504050005020304" pitchFamily="18" charset="0"/>
              </a:rPr>
              <a:t>nuove vulnerabilità</a:t>
            </a:r>
            <a:r>
              <a:rPr lang="it-IT" sz="2000" dirty="0">
                <a:latin typeface="Amasis MT Pro" panose="02040504050005020304" pitchFamily="18" charset="0"/>
              </a:rPr>
              <a:t>: ipersensibilità allo sguardo dell’altro, timore di ‘non essere abbastanza’ anche dopo l’intervento.</a:t>
            </a:r>
          </a:p>
          <a:p>
            <a:endParaRPr lang="it-IT" sz="2000" dirty="0"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masis MT Pro" panose="02040504050005020304" pitchFamily="18" charset="0"/>
              </a:rPr>
              <a:t>Per alcuni pazienti può emergere o riattivarsi una </a:t>
            </a:r>
            <a:r>
              <a:rPr lang="it-IT" sz="2000" b="1" i="1" dirty="0">
                <a:latin typeface="Amasis MT Pro" panose="02040504050005020304" pitchFamily="18" charset="0"/>
              </a:rPr>
              <a:t>storia di traumi</a:t>
            </a:r>
            <a:r>
              <a:rPr lang="it-IT" sz="2000" dirty="0">
                <a:latin typeface="Amasis MT Pro" panose="02040504050005020304" pitchFamily="18" charset="0"/>
              </a:rPr>
              <a:t>, </a:t>
            </a:r>
            <a:r>
              <a:rPr lang="it-IT" sz="2000" b="1" i="1" dirty="0">
                <a:latin typeface="Amasis MT Pro" panose="02040504050005020304" pitchFamily="18" charset="0"/>
              </a:rPr>
              <a:t>vergogna</a:t>
            </a:r>
            <a:r>
              <a:rPr lang="it-IT" sz="2000" dirty="0">
                <a:latin typeface="Amasis MT Pro" panose="02040504050005020304" pitchFamily="18" charset="0"/>
              </a:rPr>
              <a:t> e </a:t>
            </a:r>
            <a:r>
              <a:rPr lang="it-IT" sz="2000" b="1" i="1" dirty="0">
                <a:latin typeface="Amasis MT Pro" panose="02040504050005020304" pitchFamily="18" charset="0"/>
              </a:rPr>
              <a:t>vissuti di rifiuto </a:t>
            </a:r>
            <a:r>
              <a:rPr lang="it-IT" sz="2000" dirty="0">
                <a:latin typeface="Amasis MT Pro" panose="02040504050005020304" pitchFamily="18" charset="0"/>
              </a:rPr>
              <a:t>legati al corpo.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96114C-6577-6495-B967-3E30B1561EDE}"/>
              </a:ext>
            </a:extLst>
          </p:cNvPr>
          <p:cNvSpPr txBox="1"/>
          <p:nvPr/>
        </p:nvSpPr>
        <p:spPr>
          <a:xfrm>
            <a:off x="5037786" y="1613262"/>
            <a:ext cx="61554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masis MT Pro" panose="02040504050005020304" pitchFamily="18" charset="0"/>
              </a:rPr>
              <a:t>La </a:t>
            </a:r>
            <a:r>
              <a:rPr lang="it-IT" sz="2000" b="1" i="1" dirty="0">
                <a:latin typeface="Amasis MT Pro" panose="02040504050005020304" pitchFamily="18" charset="0"/>
              </a:rPr>
              <a:t>perdita di peso </a:t>
            </a:r>
            <a:r>
              <a:rPr lang="it-IT" sz="2000" dirty="0">
                <a:latin typeface="Amasis MT Pro" panose="02040504050005020304" pitchFamily="18" charset="0"/>
              </a:rPr>
              <a:t>e il </a:t>
            </a:r>
            <a:r>
              <a:rPr lang="it-IT" sz="2000" b="1" i="1" dirty="0">
                <a:latin typeface="Amasis MT Pro" panose="02040504050005020304" pitchFamily="18" charset="0"/>
              </a:rPr>
              <a:t>cambiamento corporeo </a:t>
            </a:r>
            <a:r>
              <a:rPr lang="it-IT" sz="2000" dirty="0">
                <a:latin typeface="Amasis MT Pro" panose="02040504050005020304" pitchFamily="18" charset="0"/>
              </a:rPr>
              <a:t>possono </a:t>
            </a:r>
            <a:r>
              <a:rPr lang="it-IT" sz="2000" b="1" i="1" dirty="0">
                <a:latin typeface="Amasis MT Pro" panose="02040504050005020304" pitchFamily="18" charset="0"/>
              </a:rPr>
              <a:t>migliorare il funzionamento sessuale</a:t>
            </a:r>
            <a:r>
              <a:rPr lang="it-IT" sz="2000" dirty="0">
                <a:latin typeface="Amasis MT Pro" panose="02040504050005020304" pitchFamily="18" charset="0"/>
              </a:rPr>
              <a:t>, ma non automaticamente l’</a:t>
            </a:r>
            <a:r>
              <a:rPr lang="it-IT" sz="2000" b="1" i="1" dirty="0">
                <a:latin typeface="Amasis MT Pro" panose="02040504050005020304" pitchFamily="18" charset="0"/>
              </a:rPr>
              <a:t>esperienza soggettiva di sé</a:t>
            </a:r>
            <a:r>
              <a:rPr lang="it-IT" sz="2000" dirty="0">
                <a:latin typeface="Amasis MT Pro" panose="02040504050005020304" pitchFamily="18" charset="0"/>
              </a:rPr>
              <a:t>.</a:t>
            </a:r>
          </a:p>
          <a:p>
            <a:endParaRPr lang="it-IT" sz="2000" dirty="0"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masis MT Pro" panose="02040504050005020304" pitchFamily="18" charset="0"/>
              </a:rPr>
              <a:t>Possibili </a:t>
            </a:r>
            <a:r>
              <a:rPr lang="it-IT" sz="2000" b="1" i="1" dirty="0">
                <a:latin typeface="Amasis MT Pro" panose="02040504050005020304" pitchFamily="18" charset="0"/>
              </a:rPr>
              <a:t>disallineamenti tra aspettative </a:t>
            </a:r>
            <a:r>
              <a:rPr lang="it-IT" sz="2000" dirty="0">
                <a:latin typeface="Amasis MT Pro" panose="02040504050005020304" pitchFamily="18" charset="0"/>
              </a:rPr>
              <a:t>(</a:t>
            </a:r>
            <a:r>
              <a:rPr lang="it-IT" sz="2000" i="1" dirty="0">
                <a:latin typeface="Amasis MT Pro" panose="02040504050005020304" pitchFamily="18" charset="0"/>
              </a:rPr>
              <a:t>cosa pensavo sarebbe cambiato</a:t>
            </a:r>
            <a:r>
              <a:rPr lang="it-IT" sz="2000" dirty="0">
                <a:latin typeface="Amasis MT Pro" panose="02040504050005020304" pitchFamily="18" charset="0"/>
              </a:rPr>
              <a:t>) e </a:t>
            </a:r>
            <a:r>
              <a:rPr lang="it-IT" sz="2000" b="1" i="1" dirty="0">
                <a:latin typeface="Amasis MT Pro" panose="02040504050005020304" pitchFamily="18" charset="0"/>
              </a:rPr>
              <a:t>risultati reali </a:t>
            </a:r>
            <a:r>
              <a:rPr lang="it-IT" sz="2000" dirty="0">
                <a:latin typeface="Amasis MT Pro" panose="02040504050005020304" pitchFamily="18" charset="0"/>
              </a:rPr>
              <a:t>(</a:t>
            </a:r>
            <a:r>
              <a:rPr lang="it-IT" sz="2000" i="1" dirty="0">
                <a:latin typeface="Amasis MT Pro" panose="02040504050005020304" pitchFamily="18" charset="0"/>
              </a:rPr>
              <a:t>cosa vivo nella sessualità</a:t>
            </a:r>
            <a:r>
              <a:rPr lang="it-IT" sz="2000" dirty="0">
                <a:latin typeface="Amasis MT Pro" panose="02040504050005020304" pitchFamily="18" charset="0"/>
              </a:rPr>
              <a:t>).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18DC8ED-D574-F574-D6F8-83D4BF006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741" y="1111617"/>
            <a:ext cx="3595561" cy="317771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BA67DF1-AB21-6363-0103-3533099C0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481" y="3509888"/>
            <a:ext cx="2985516" cy="29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1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55373373-28DE-E9CA-DB0B-1CF7B9CB5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401" y="1708535"/>
            <a:ext cx="5723212" cy="197186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1B3DF8-D00E-55D0-2815-3741202667CF}"/>
              </a:ext>
            </a:extLst>
          </p:cNvPr>
          <p:cNvSpPr txBox="1"/>
          <p:nvPr/>
        </p:nvSpPr>
        <p:spPr>
          <a:xfrm>
            <a:off x="293914" y="351749"/>
            <a:ext cx="118980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spc="300" dirty="0">
                <a:solidFill>
                  <a:srgbClr val="57DA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Lo studio bibliometrico come bussola:</a:t>
            </a:r>
          </a:p>
          <a:p>
            <a:r>
              <a:rPr lang="it-IT" sz="3200" b="1" spc="300" dirty="0">
                <a:solidFill>
                  <a:srgbClr val="57DA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        cosa sappiamo su sessualità e chirurgia bariatrica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5A6E545-B7A3-F7EC-71D4-E04057A43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14" y="1683340"/>
            <a:ext cx="520616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600" b="1" i="1" u="none" strike="noStrike" cap="none" spc="3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Tipo di studio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</a:b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Studio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 bibliometrico sulla letteratura che collega </a:t>
            </a:r>
            <a:r>
              <a:rPr kumimoji="0" lang="it-IT" altLang="it-IT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bariatric</a:t>
            </a: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 surgery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 e </a:t>
            </a:r>
            <a:r>
              <a:rPr kumimoji="0" lang="it-IT" altLang="it-IT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sexual</a:t>
            </a: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 health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600" b="1" i="1" u="none" strike="noStrike" cap="none" spc="3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Obiettivo</a:t>
            </a:r>
            <a:b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</a:b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Mappare quantità, trend e temi chiave delle pubblicazioni su sessualità e chirurgia bariatrica per orientare la ricerca futura.</a:t>
            </a:r>
          </a:p>
        </p:txBody>
      </p:sp>
      <p:pic>
        <p:nvPicPr>
          <p:cNvPr id="1033" name="Picture 9" descr="Human Sexuality | caraolson">
            <a:extLst>
              <a:ext uri="{FF2B5EF4-FFF2-40B4-BE49-F238E27FC236}">
                <a16:creationId xmlns:a16="http://schemas.microsoft.com/office/drawing/2014/main" id="{4DEFFEC5-D6F7-04D6-1517-297E22D5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250" y="4019010"/>
            <a:ext cx="3298552" cy="19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FBB7664-4332-6F55-E3FB-0D93E39A0E98}"/>
              </a:ext>
            </a:extLst>
          </p:cNvPr>
          <p:cNvSpPr txBox="1"/>
          <p:nvPr/>
        </p:nvSpPr>
        <p:spPr>
          <a:xfrm>
            <a:off x="293914" y="3827866"/>
            <a:ext cx="831765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sz="1600" b="1" i="1" spc="300" dirty="0">
                <a:latin typeface="Amasis MT Pro" panose="02040504050005020304" pitchFamily="18" charset="0"/>
              </a:rPr>
              <a:t>Metodi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Amasis MT Pro" panose="02040504050005020304" pitchFamily="18" charset="0"/>
              </a:rPr>
              <a:t>Database: </a:t>
            </a:r>
            <a:r>
              <a:rPr lang="it-IT" sz="1600" i="1" dirty="0">
                <a:latin typeface="Amasis MT Pro" panose="02040504050005020304" pitchFamily="18" charset="0"/>
              </a:rPr>
              <a:t>Web of Science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Amasis MT Pro" panose="02040504050005020304" pitchFamily="18" charset="0"/>
              </a:rPr>
              <a:t>Ricerca </a:t>
            </a:r>
            <a:r>
              <a:rPr lang="it-IT" sz="1600" dirty="0" err="1">
                <a:latin typeface="Amasis MT Pro" panose="02040504050005020304" pitchFamily="18" charset="0"/>
              </a:rPr>
              <a:t>topic</a:t>
            </a:r>
            <a:r>
              <a:rPr lang="it-IT" sz="1600" dirty="0">
                <a:latin typeface="Amasis MT Pro" panose="02040504050005020304" pitchFamily="18" charset="0"/>
              </a:rPr>
              <a:t> (titolo/abstract/keywords): “</a:t>
            </a:r>
            <a:r>
              <a:rPr lang="it-IT" sz="1600" i="1" dirty="0" err="1">
                <a:latin typeface="Amasis MT Pro" panose="02040504050005020304" pitchFamily="18" charset="0"/>
              </a:rPr>
              <a:t>obesity</a:t>
            </a:r>
            <a:r>
              <a:rPr lang="it-IT" sz="1600" i="1" dirty="0">
                <a:latin typeface="Amasis MT Pro" panose="02040504050005020304" pitchFamily="18" charset="0"/>
              </a:rPr>
              <a:t> surgery</a:t>
            </a:r>
            <a:r>
              <a:rPr lang="it-IT" sz="1600" dirty="0">
                <a:latin typeface="Amasis MT Pro" panose="02040504050005020304" pitchFamily="18" charset="0"/>
              </a:rPr>
              <a:t>” OR “</a:t>
            </a:r>
            <a:r>
              <a:rPr lang="it-IT" sz="1600" i="1" dirty="0" err="1">
                <a:latin typeface="Amasis MT Pro" panose="02040504050005020304" pitchFamily="18" charset="0"/>
              </a:rPr>
              <a:t>bariatric</a:t>
            </a:r>
            <a:r>
              <a:rPr lang="it-IT" sz="1600" i="1" dirty="0">
                <a:latin typeface="Amasis MT Pro" panose="02040504050005020304" pitchFamily="18" charset="0"/>
              </a:rPr>
              <a:t> surgery</a:t>
            </a:r>
            <a:r>
              <a:rPr lang="it-IT" sz="1600" dirty="0">
                <a:latin typeface="Amasis MT Pro" panose="02040504050005020304" pitchFamily="18" charset="0"/>
              </a:rPr>
              <a:t>” AND</a:t>
            </a:r>
            <a:br>
              <a:rPr lang="it-IT" sz="1600" dirty="0">
                <a:latin typeface="Amasis MT Pro" panose="02040504050005020304" pitchFamily="18" charset="0"/>
              </a:rPr>
            </a:br>
            <a:r>
              <a:rPr lang="it-IT" sz="1600" dirty="0">
                <a:latin typeface="Amasis MT Pro" panose="02040504050005020304" pitchFamily="18" charset="0"/>
              </a:rPr>
              <a:t>“</a:t>
            </a:r>
            <a:r>
              <a:rPr lang="it-IT" sz="1600" i="1" dirty="0" err="1">
                <a:latin typeface="Amasis MT Pro" panose="02040504050005020304" pitchFamily="18" charset="0"/>
              </a:rPr>
              <a:t>sexual</a:t>
            </a:r>
            <a:r>
              <a:rPr lang="it-IT" sz="1600" i="1" dirty="0">
                <a:latin typeface="Amasis MT Pro" panose="02040504050005020304" pitchFamily="18" charset="0"/>
              </a:rPr>
              <a:t> life/</a:t>
            </a:r>
            <a:r>
              <a:rPr lang="it-IT" sz="1600" i="1" dirty="0" err="1">
                <a:latin typeface="Amasis MT Pro" panose="02040504050005020304" pitchFamily="18" charset="0"/>
              </a:rPr>
              <a:t>sexuality</a:t>
            </a:r>
            <a:r>
              <a:rPr lang="it-IT" sz="1600" i="1" dirty="0">
                <a:latin typeface="Amasis MT Pro" panose="02040504050005020304" pitchFamily="18" charset="0"/>
              </a:rPr>
              <a:t>/</a:t>
            </a:r>
            <a:r>
              <a:rPr lang="it-IT" sz="1600" i="1" dirty="0" err="1">
                <a:latin typeface="Amasis MT Pro" panose="02040504050005020304" pitchFamily="18" charset="0"/>
              </a:rPr>
              <a:t>sexual</a:t>
            </a:r>
            <a:r>
              <a:rPr lang="it-IT" sz="1600" i="1" dirty="0">
                <a:latin typeface="Amasis MT Pro" panose="02040504050005020304" pitchFamily="18" charset="0"/>
              </a:rPr>
              <a:t> health/</a:t>
            </a:r>
            <a:r>
              <a:rPr lang="it-IT" sz="1600" i="1" dirty="0" err="1">
                <a:latin typeface="Amasis MT Pro" panose="02040504050005020304" pitchFamily="18" charset="0"/>
              </a:rPr>
              <a:t>sexual</a:t>
            </a:r>
            <a:r>
              <a:rPr lang="it-IT" sz="1600" i="1" dirty="0">
                <a:latin typeface="Amasis MT Pro" panose="02040504050005020304" pitchFamily="18" charset="0"/>
              </a:rPr>
              <a:t> </a:t>
            </a:r>
            <a:r>
              <a:rPr lang="it-IT" sz="1600" i="1" dirty="0" err="1">
                <a:latin typeface="Amasis MT Pro" panose="02040504050005020304" pitchFamily="18" charset="0"/>
              </a:rPr>
              <a:t>problems</a:t>
            </a:r>
            <a:r>
              <a:rPr lang="it-IT" sz="1600" i="1" dirty="0">
                <a:latin typeface="Amasis MT Pro" panose="02040504050005020304" pitchFamily="18" charset="0"/>
              </a:rPr>
              <a:t>/</a:t>
            </a:r>
            <a:r>
              <a:rPr lang="it-IT" sz="1600" i="1" dirty="0" err="1">
                <a:latin typeface="Amasis MT Pro" panose="02040504050005020304" pitchFamily="18" charset="0"/>
              </a:rPr>
              <a:t>sexual</a:t>
            </a:r>
            <a:r>
              <a:rPr lang="it-IT" sz="1600" i="1" dirty="0">
                <a:latin typeface="Amasis MT Pro" panose="02040504050005020304" pitchFamily="18" charset="0"/>
              </a:rPr>
              <a:t> </a:t>
            </a:r>
            <a:r>
              <a:rPr lang="it-IT" sz="1600" i="1" dirty="0" err="1">
                <a:latin typeface="Amasis MT Pro" panose="02040504050005020304" pitchFamily="18" charset="0"/>
              </a:rPr>
              <a:t>function</a:t>
            </a:r>
            <a:r>
              <a:rPr lang="it-IT" sz="1600" i="1" dirty="0">
                <a:latin typeface="Amasis MT Pro" panose="02040504050005020304" pitchFamily="18" charset="0"/>
              </a:rPr>
              <a:t>/</a:t>
            </a:r>
            <a:r>
              <a:rPr lang="it-IT" sz="1600" i="1" dirty="0" err="1">
                <a:latin typeface="Amasis MT Pro" panose="02040504050005020304" pitchFamily="18" charset="0"/>
              </a:rPr>
              <a:t>sexual</a:t>
            </a:r>
            <a:r>
              <a:rPr lang="it-IT" sz="1600" i="1" dirty="0">
                <a:latin typeface="Amasis MT Pro" panose="02040504050005020304" pitchFamily="18" charset="0"/>
              </a:rPr>
              <a:t> </a:t>
            </a:r>
            <a:r>
              <a:rPr lang="it-IT" sz="1600" i="1" dirty="0" err="1">
                <a:latin typeface="Amasis MT Pro" panose="02040504050005020304" pitchFamily="18" charset="0"/>
              </a:rPr>
              <a:t>dysfunction</a:t>
            </a:r>
            <a:r>
              <a:rPr lang="it-IT" sz="1600" dirty="0">
                <a:latin typeface="Amasis MT Pro" panose="02040504050005020304" pitchFamily="18" charset="0"/>
              </a:rPr>
              <a:t>”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Amasis MT Pro" panose="02040504050005020304" pitchFamily="18" charset="0"/>
              </a:rPr>
              <a:t>Nessun limite di tempo, solo studi in inglese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1600" i="1" dirty="0">
                <a:latin typeface="Amasis MT Pro" panose="02040504050005020304" pitchFamily="18" charset="0"/>
              </a:rPr>
              <a:t>N = 217 </a:t>
            </a:r>
            <a:r>
              <a:rPr lang="it-IT" sz="1600" dirty="0">
                <a:latin typeface="Amasis MT Pro" panose="02040504050005020304" pitchFamily="18" charset="0"/>
              </a:rPr>
              <a:t>pubblicazioni (1996–2025)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Amasis MT Pro" panose="02040504050005020304" pitchFamily="18" charset="0"/>
              </a:rPr>
              <a:t>Analisi con R 4.2.2 + </a:t>
            </a:r>
            <a:r>
              <a:rPr lang="it-IT" sz="1600" dirty="0" err="1">
                <a:latin typeface="Amasis MT Pro" panose="02040504050005020304" pitchFamily="18" charset="0"/>
              </a:rPr>
              <a:t>Bibliometrix</a:t>
            </a:r>
            <a:r>
              <a:rPr lang="it-IT" sz="1600" dirty="0">
                <a:latin typeface="Amasis MT Pro" panose="02040504050005020304" pitchFamily="18" charset="0"/>
              </a:rPr>
              <a:t>/</a:t>
            </a:r>
            <a:r>
              <a:rPr lang="it-IT" sz="1600" dirty="0" err="1">
                <a:latin typeface="Amasis MT Pro" panose="02040504050005020304" pitchFamily="18" charset="0"/>
              </a:rPr>
              <a:t>Biblioshiny</a:t>
            </a:r>
            <a:r>
              <a:rPr lang="it-IT" sz="1600" dirty="0">
                <a:latin typeface="Amasis MT Pro" panose="02040504050005020304" pitchFamily="18" charset="0"/>
              </a:rPr>
              <a:t>: indicatori di base, </a:t>
            </a:r>
            <a:r>
              <a:rPr lang="it-IT" sz="1600" i="1" dirty="0" err="1">
                <a:latin typeface="Amasis MT Pro" panose="02040504050005020304" pitchFamily="18" charset="0"/>
              </a:rPr>
              <a:t>treemap</a:t>
            </a:r>
            <a:r>
              <a:rPr lang="it-IT" sz="1600" dirty="0">
                <a:latin typeface="Amasis MT Pro" panose="02040504050005020304" pitchFamily="18" charset="0"/>
              </a:rPr>
              <a:t> delle keyword, </a:t>
            </a:r>
            <a:r>
              <a:rPr lang="it-IT" sz="1600" i="1" dirty="0">
                <a:latin typeface="Amasis MT Pro" panose="02040504050005020304" pitchFamily="18" charset="0"/>
              </a:rPr>
              <a:t>trend </a:t>
            </a:r>
            <a:r>
              <a:rPr lang="it-IT" sz="1600" i="1" dirty="0" err="1">
                <a:latin typeface="Amasis MT Pro" panose="02040504050005020304" pitchFamily="18" charset="0"/>
              </a:rPr>
              <a:t>topics</a:t>
            </a:r>
            <a:r>
              <a:rPr lang="it-IT" sz="1600" dirty="0">
                <a:latin typeface="Amasis MT Pro" panose="02040504050005020304" pitchFamily="18" charset="0"/>
              </a:rPr>
              <a:t>, </a:t>
            </a:r>
            <a:r>
              <a:rPr lang="it-IT" sz="1600" i="1" dirty="0" err="1">
                <a:latin typeface="Amasis MT Pro" panose="02040504050005020304" pitchFamily="18" charset="0"/>
              </a:rPr>
              <a:t>thematic</a:t>
            </a:r>
            <a:r>
              <a:rPr lang="it-IT" sz="1600" i="1" dirty="0">
                <a:latin typeface="Amasis MT Pro" panose="02040504050005020304" pitchFamily="18" charset="0"/>
              </a:rPr>
              <a:t> </a:t>
            </a:r>
            <a:r>
              <a:rPr lang="it-IT" sz="1600" i="1" dirty="0" err="1">
                <a:latin typeface="Amasis MT Pro" panose="02040504050005020304" pitchFamily="18" charset="0"/>
              </a:rPr>
              <a:t>map</a:t>
            </a:r>
            <a:r>
              <a:rPr lang="it-IT" sz="1600" dirty="0">
                <a:latin typeface="Amasis MT Pro" panose="02040504050005020304" pitchFamily="18" charset="0"/>
              </a:rPr>
              <a:t>.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B6A18A3-E68B-8AD0-A5E6-4322969F6351}"/>
              </a:ext>
            </a:extLst>
          </p:cNvPr>
          <p:cNvGrpSpPr/>
          <p:nvPr/>
        </p:nvGrpSpPr>
        <p:grpSpPr>
          <a:xfrm>
            <a:off x="0" y="6335486"/>
            <a:ext cx="12192000" cy="540732"/>
            <a:chOff x="0" y="6335486"/>
            <a:chExt cx="12192000" cy="540732"/>
          </a:xfrm>
          <a:solidFill>
            <a:srgbClr val="57DAAE"/>
          </a:solidFill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90FE7262-CBD9-178F-F59F-CBD78B5B58EA}"/>
                </a:ext>
              </a:extLst>
            </p:cNvPr>
            <p:cNvGrpSpPr/>
            <p:nvPr/>
          </p:nvGrpSpPr>
          <p:grpSpPr>
            <a:xfrm>
              <a:off x="0" y="6335486"/>
              <a:ext cx="12192000" cy="522514"/>
              <a:chOff x="0" y="6335486"/>
              <a:chExt cx="12192000" cy="522514"/>
            </a:xfrm>
            <a:grpFill/>
          </p:grpSpPr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5B458390-5B63-643D-74B3-B604A514FF08}"/>
                  </a:ext>
                </a:extLst>
              </p:cNvPr>
              <p:cNvSpPr/>
              <p:nvPr/>
            </p:nvSpPr>
            <p:spPr>
              <a:xfrm>
                <a:off x="0" y="6335486"/>
                <a:ext cx="12192000" cy="522514"/>
              </a:xfrm>
              <a:prstGeom prst="rect">
                <a:avLst/>
              </a:prstGeom>
              <a:grpFill/>
              <a:ln>
                <a:solidFill>
                  <a:srgbClr val="57DAA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2" name="Immagine 21" descr="Immagine che contiene bianco, Elementi grafici, simbolo, design&#10;&#10;Il contenuto generato dall'IA potrebbe non essere corretto.">
                <a:extLst>
                  <a:ext uri="{FF2B5EF4-FFF2-40B4-BE49-F238E27FC236}">
                    <a16:creationId xmlns:a16="http://schemas.microsoft.com/office/drawing/2014/main" id="{EEC2A9DF-8582-D725-2CF1-D450CA705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091" b="94182" l="9189" r="90000">
                            <a14:foregroundMark x1="55135" y1="30727" x2="55135" y2="30727"/>
                            <a14:foregroundMark x1="40270" y1="17273" x2="40270" y2="17273"/>
                            <a14:foregroundMark x1="41622" y1="7455" x2="41622" y2="7455"/>
                            <a14:foregroundMark x1="38919" y1="5091" x2="38919" y2="5091"/>
                            <a14:foregroundMark x1="55135" y1="92909" x2="55135" y2="92909"/>
                            <a14:foregroundMark x1="38378" y1="94182" x2="38378" y2="94182"/>
                            <a14:foregroundMark x1="9189" y1="93818" x2="9189" y2="93818"/>
                            <a14:foregroundMark x1="38919" y1="22182" x2="38919" y2="22182"/>
                            <a14:backgroundMark x1="40000" y1="17273" x2="40000" y2="17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441" y="6370202"/>
                <a:ext cx="304800" cy="453081"/>
              </a:xfrm>
              <a:prstGeom prst="rect">
                <a:avLst/>
              </a:prstGeom>
              <a:grpFill/>
              <a:ln>
                <a:solidFill>
                  <a:srgbClr val="57DAAE"/>
                </a:solidFill>
              </a:ln>
            </p:spPr>
          </p:pic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2D418FE-50CD-85E8-C978-B07EF5484038}"/>
                </a:ext>
              </a:extLst>
            </p:cNvPr>
            <p:cNvSpPr txBox="1"/>
            <p:nvPr/>
          </p:nvSpPr>
          <p:spPr>
            <a:xfrm>
              <a:off x="320040" y="6568441"/>
              <a:ext cx="3434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Winter Live SICOB 2025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A3C7EEB3-37EB-B4E2-4DBF-A371F3D06EDA}"/>
                </a:ext>
              </a:extLst>
            </p:cNvPr>
            <p:cNvSpPr txBox="1"/>
            <p:nvPr/>
          </p:nvSpPr>
          <p:spPr>
            <a:xfrm>
              <a:off x="10022840" y="6568441"/>
              <a:ext cx="2169160" cy="307777"/>
            </a:xfrm>
            <a:prstGeom prst="rect">
              <a:avLst/>
            </a:prstGeom>
            <a:grpFill/>
            <a:ln>
              <a:solidFill>
                <a:srgbClr val="57DAA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Dott.ssa Virginia Campedelli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70EFC371-0A07-319A-54A0-24BABCE70876}"/>
                </a:ext>
              </a:extLst>
            </p:cNvPr>
            <p:cNvSpPr txBox="1"/>
            <p:nvPr/>
          </p:nvSpPr>
          <p:spPr>
            <a:xfrm>
              <a:off x="3830320" y="6357790"/>
              <a:ext cx="4531360" cy="461665"/>
            </a:xfrm>
            <a:prstGeom prst="rect">
              <a:avLst/>
            </a:prstGeom>
            <a:grpFill/>
            <a:ln>
              <a:solidFill>
                <a:srgbClr val="57DAA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Sessualità e Chirurgia Bariatrica: strumenti di indagine psicologica</a:t>
              </a:r>
            </a:p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16 dicembre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A139450-E33D-F022-0FD4-76CB53B7CA2A}"/>
              </a:ext>
            </a:extLst>
          </p:cNvPr>
          <p:cNvGrpSpPr/>
          <p:nvPr/>
        </p:nvGrpSpPr>
        <p:grpSpPr>
          <a:xfrm>
            <a:off x="0" y="6335486"/>
            <a:ext cx="12192000" cy="540732"/>
            <a:chOff x="0" y="6335486"/>
            <a:chExt cx="12192000" cy="540732"/>
          </a:xfrm>
          <a:solidFill>
            <a:srgbClr val="57DAAE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CD281616-F8CB-D821-4A12-0BEB553E7C27}"/>
                </a:ext>
              </a:extLst>
            </p:cNvPr>
            <p:cNvGrpSpPr/>
            <p:nvPr/>
          </p:nvGrpSpPr>
          <p:grpSpPr>
            <a:xfrm>
              <a:off x="0" y="6335486"/>
              <a:ext cx="12192000" cy="522514"/>
              <a:chOff x="0" y="6335486"/>
              <a:chExt cx="12192000" cy="522514"/>
            </a:xfrm>
            <a:grpFill/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40B66801-3E92-C5A2-5A64-97094E612CEA}"/>
                  </a:ext>
                </a:extLst>
              </p:cNvPr>
              <p:cNvSpPr/>
              <p:nvPr/>
            </p:nvSpPr>
            <p:spPr>
              <a:xfrm>
                <a:off x="0" y="6335486"/>
                <a:ext cx="12192000" cy="522514"/>
              </a:xfrm>
              <a:prstGeom prst="rect">
                <a:avLst/>
              </a:prstGeom>
              <a:grpFill/>
              <a:ln>
                <a:solidFill>
                  <a:srgbClr val="57DAA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8" name="Immagine 7" descr="Immagine che contiene bianco, Elementi grafici, simbolo, design&#10;&#10;Il contenuto generato dall'IA potrebbe non essere corretto.">
                <a:extLst>
                  <a:ext uri="{FF2B5EF4-FFF2-40B4-BE49-F238E27FC236}">
                    <a16:creationId xmlns:a16="http://schemas.microsoft.com/office/drawing/2014/main" id="{FC460C27-A11A-E26F-E991-9BA7F5F17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091" b="94182" l="9189" r="90000">
                            <a14:foregroundMark x1="55135" y1="30727" x2="55135" y2="30727"/>
                            <a14:foregroundMark x1="40270" y1="17273" x2="40270" y2="17273"/>
                            <a14:foregroundMark x1="41622" y1="7455" x2="41622" y2="7455"/>
                            <a14:foregroundMark x1="38919" y1="5091" x2="38919" y2="5091"/>
                            <a14:foregroundMark x1="55135" y1="92909" x2="55135" y2="92909"/>
                            <a14:foregroundMark x1="38378" y1="94182" x2="38378" y2="94182"/>
                            <a14:foregroundMark x1="9189" y1="93818" x2="9189" y2="93818"/>
                            <a14:foregroundMark x1="38919" y1="22182" x2="38919" y2="22182"/>
                            <a14:backgroundMark x1="40000" y1="17273" x2="40000" y2="17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441" y="6370202"/>
                <a:ext cx="304800" cy="453081"/>
              </a:xfrm>
              <a:prstGeom prst="rect">
                <a:avLst/>
              </a:prstGeom>
              <a:grpFill/>
              <a:ln>
                <a:solidFill>
                  <a:srgbClr val="57DAAE"/>
                </a:solidFill>
              </a:ln>
            </p:spPr>
          </p:pic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49F8FFF-E14D-07F8-D5C3-4F2024D4C897}"/>
                </a:ext>
              </a:extLst>
            </p:cNvPr>
            <p:cNvSpPr txBox="1"/>
            <p:nvPr/>
          </p:nvSpPr>
          <p:spPr>
            <a:xfrm>
              <a:off x="320040" y="6568441"/>
              <a:ext cx="3434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Winter Live SICOB 2025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DD71F3FD-36CD-9A40-4E8D-71CF6F350D52}"/>
                </a:ext>
              </a:extLst>
            </p:cNvPr>
            <p:cNvSpPr txBox="1"/>
            <p:nvPr/>
          </p:nvSpPr>
          <p:spPr>
            <a:xfrm>
              <a:off x="10022840" y="6550223"/>
              <a:ext cx="2169160" cy="307777"/>
            </a:xfrm>
            <a:prstGeom prst="rect">
              <a:avLst/>
            </a:prstGeom>
            <a:grpFill/>
            <a:ln>
              <a:solidFill>
                <a:srgbClr val="57DAA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Dott.ssa Virginia Campedelli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C1F37E8-0D6E-BC63-459A-220586C8C145}"/>
                </a:ext>
              </a:extLst>
            </p:cNvPr>
            <p:cNvSpPr txBox="1"/>
            <p:nvPr/>
          </p:nvSpPr>
          <p:spPr>
            <a:xfrm>
              <a:off x="3830320" y="6357790"/>
              <a:ext cx="4531360" cy="461665"/>
            </a:xfrm>
            <a:prstGeom prst="rect">
              <a:avLst/>
            </a:prstGeom>
            <a:grpFill/>
            <a:ln>
              <a:solidFill>
                <a:srgbClr val="57DAA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Sessualità e Chirurgia Bariatrica: strumenti di indagine psicologica</a:t>
              </a:r>
            </a:p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16 dicembre 2025</a:t>
              </a: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D917DDAE-B901-ED3E-E1AC-B4AF2E885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508" y="492029"/>
            <a:ext cx="5869928" cy="390307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622D22-8164-E8FB-3DDA-323AC3A61AE4}"/>
              </a:ext>
            </a:extLst>
          </p:cNvPr>
          <p:cNvSpPr txBox="1"/>
          <p:nvPr/>
        </p:nvSpPr>
        <p:spPr>
          <a:xfrm>
            <a:off x="328334" y="3598764"/>
            <a:ext cx="53044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dirty="0">
                <a:latin typeface="Amasis MT Pro" panose="02040504050005020304" pitchFamily="18" charset="0"/>
              </a:rPr>
              <a:t>La letteratura su sessualità e chirurgia bariatrica </a:t>
            </a:r>
          </a:p>
          <a:p>
            <a:pPr algn="ctr">
              <a:buNone/>
            </a:pPr>
            <a:r>
              <a:rPr lang="it-IT" dirty="0">
                <a:latin typeface="Amasis MT Pro" panose="02040504050005020304" pitchFamily="18" charset="0"/>
              </a:rPr>
              <a:t>è giovane e in crescita, ma:</a:t>
            </a:r>
          </a:p>
          <a:p>
            <a:pPr algn="ctr">
              <a:buNone/>
            </a:pPr>
            <a:endParaRPr lang="it-IT" dirty="0">
              <a:latin typeface="Amasis MT Pro" panose="02040504050005020304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669856F-4DE4-C6FE-7E7A-F4F844593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87" y="518937"/>
            <a:ext cx="534673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1" i="1" u="none" strike="noStrike" cap="none" spc="300" normalizeH="0" baseline="0" dirty="0">
                <a:ln>
                  <a:noFill/>
                </a:ln>
                <a:solidFill>
                  <a:srgbClr val="57DAAE"/>
                </a:solidFill>
                <a:latin typeface="Amasis MT Pro" panose="02040504050005020304" pitchFamily="18" charset="0"/>
              </a:rPr>
              <a:t>Temi principali emersi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1600" b="1" i="1" u="none" strike="noStrike" cap="none" spc="300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" panose="020405040500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Area maschile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: testosterone, ipogonadismo, disfunzione erettile dopo chirurgia bariatrica.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Area femminile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: fertilità, infertilità, gravidanza e contraccezione post-intervento.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Qualità di vita e benessere globale: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 spesso valutati ma non sempre con focus specifico sulla dimensione sessuale.</a:t>
            </a:r>
            <a:endParaRPr lang="it-IT" altLang="it-IT" sz="1600" dirty="0">
              <a:latin typeface="Amasis MT Pro" panose="020405040500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Aspetti corporei: 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body contouring, addominoplastica e impatto sulla soddisfazione corporea e sessuale.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5BEA983-A989-1AE4-5A16-2900930CCA6C}"/>
              </a:ext>
            </a:extLst>
          </p:cNvPr>
          <p:cNvSpPr txBox="1"/>
          <p:nvPr/>
        </p:nvSpPr>
        <p:spPr>
          <a:xfrm>
            <a:off x="286892" y="4480353"/>
            <a:ext cx="113595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masis MT Pro" panose="02040504050005020304" pitchFamily="18" charset="0"/>
              </a:rPr>
              <a:t>è </a:t>
            </a:r>
            <a:r>
              <a:rPr lang="it-IT" b="1" i="1" dirty="0">
                <a:latin typeface="Amasis MT Pro" panose="02040504050005020304" pitchFamily="18" charset="0"/>
              </a:rPr>
              <a:t>sbilanciata sui problemi sessuali maschili</a:t>
            </a:r>
            <a:r>
              <a:rPr lang="it-IT" dirty="0">
                <a:latin typeface="Amasis MT Pro" panose="020405040500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masis MT Pro" panose="02040504050005020304" pitchFamily="18" charset="0"/>
              </a:rPr>
              <a:t>la salute sessuale femminile è trattata quasi solo in ottica </a:t>
            </a:r>
            <a:r>
              <a:rPr lang="it-IT" b="1" i="1" dirty="0">
                <a:latin typeface="Amasis MT Pro" panose="02040504050005020304" pitchFamily="18" charset="0"/>
              </a:rPr>
              <a:t>fertilità/gravidanza</a:t>
            </a:r>
            <a:r>
              <a:rPr lang="it-IT" dirty="0">
                <a:latin typeface="Amasis MT Pro" panose="020405040500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masis MT Pro" panose="02040504050005020304" pitchFamily="18" charset="0"/>
              </a:rPr>
              <a:t>qualità di vita e </a:t>
            </a:r>
            <a:r>
              <a:rPr lang="it-IT" b="1" i="1" dirty="0">
                <a:latin typeface="Amasis MT Pro" panose="02040504050005020304" pitchFamily="18" charset="0"/>
              </a:rPr>
              <a:t>ricostruzione corporea</a:t>
            </a:r>
            <a:r>
              <a:rPr lang="it-IT" i="1" dirty="0">
                <a:latin typeface="Amasis MT Pro" panose="02040504050005020304" pitchFamily="18" charset="0"/>
              </a:rPr>
              <a:t> </a:t>
            </a:r>
            <a:r>
              <a:rPr lang="it-IT" dirty="0">
                <a:latin typeface="Amasis MT Pro" panose="02040504050005020304" pitchFamily="18" charset="0"/>
              </a:rPr>
              <a:t>occupano uno spazio ancora limitato;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masis MT Pro" panose="02040504050005020304" pitchFamily="18" charset="0"/>
              </a:rPr>
              <a:t>Limitata integrazione di variabili come </a:t>
            </a:r>
            <a:r>
              <a:rPr lang="it-IT" b="1" i="1" dirty="0">
                <a:latin typeface="Amasis MT Pro" panose="02040504050005020304" pitchFamily="18" charset="0"/>
              </a:rPr>
              <a:t>stigma</a:t>
            </a:r>
            <a:r>
              <a:rPr lang="it-IT" dirty="0">
                <a:latin typeface="Amasis MT Pro" panose="02040504050005020304" pitchFamily="18" charset="0"/>
              </a:rPr>
              <a:t>, </a:t>
            </a:r>
            <a:r>
              <a:rPr lang="it-IT" b="1" i="1" dirty="0">
                <a:latin typeface="Amasis MT Pro" panose="02040504050005020304" pitchFamily="18" charset="0"/>
              </a:rPr>
              <a:t>storia di traumi</a:t>
            </a:r>
            <a:r>
              <a:rPr lang="it-IT" dirty="0">
                <a:latin typeface="Amasis MT Pro" panose="02040504050005020304" pitchFamily="18" charset="0"/>
              </a:rPr>
              <a:t>, </a:t>
            </a:r>
            <a:r>
              <a:rPr lang="it-IT" b="1" i="1" dirty="0">
                <a:latin typeface="Amasis MT Pro" panose="02040504050005020304" pitchFamily="18" charset="0"/>
              </a:rPr>
              <a:t>attaccamento</a:t>
            </a:r>
            <a:r>
              <a:rPr lang="it-IT" dirty="0">
                <a:latin typeface="Amasis MT Pro" panose="02040504050005020304" pitchFamily="18" charset="0"/>
              </a:rPr>
              <a:t>, </a:t>
            </a:r>
            <a:r>
              <a:rPr lang="it-IT" b="1" i="1" dirty="0">
                <a:latin typeface="Amasis MT Pro" panose="02040504050005020304" pitchFamily="18" charset="0"/>
              </a:rPr>
              <a:t>funzionamento di coppia</a:t>
            </a:r>
            <a:r>
              <a:rPr lang="it-IT" dirty="0">
                <a:latin typeface="Amasis MT Pro" panose="020405040500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i="1" dirty="0">
                <a:latin typeface="Amasis MT Pro" panose="02040504050005020304" pitchFamily="18" charset="0"/>
              </a:rPr>
              <a:t>Scarsa quantità di studi longitudinali </a:t>
            </a:r>
            <a:r>
              <a:rPr lang="it-IT" dirty="0">
                <a:latin typeface="Amasis MT Pro" panose="02040504050005020304" pitchFamily="18" charset="0"/>
              </a:rPr>
              <a:t>con </a:t>
            </a:r>
            <a:r>
              <a:rPr lang="it-IT" i="1" dirty="0" err="1">
                <a:latin typeface="Amasis MT Pro" panose="02040504050005020304" pitchFamily="18" charset="0"/>
              </a:rPr>
              <a:t>outcome</a:t>
            </a:r>
            <a:r>
              <a:rPr lang="it-IT" dirty="0">
                <a:latin typeface="Amasis MT Pro" panose="02040504050005020304" pitchFamily="18" charset="0"/>
              </a:rPr>
              <a:t> psicosessuali con protocolli di intervento psicologico mirati.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7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68E14-61C9-CC7C-35B9-E1B8AEBE0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dentità sessuale per principianti e professionisti: il Genderbread Person">
            <a:extLst>
              <a:ext uri="{FF2B5EF4-FFF2-40B4-BE49-F238E27FC236}">
                <a16:creationId xmlns:a16="http://schemas.microsoft.com/office/drawing/2014/main" id="{C0506E12-CBF2-8746-ECDE-3F16FFDD1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3" t="12960" r="23610"/>
          <a:stretch>
            <a:fillRect/>
          </a:stretch>
        </p:blipFill>
        <p:spPr bwMode="auto">
          <a:xfrm>
            <a:off x="5988402" y="535618"/>
            <a:ext cx="6082829" cy="60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E7DF675E-D238-D5EA-8303-34BB635D16E2}"/>
              </a:ext>
            </a:extLst>
          </p:cNvPr>
          <p:cNvGrpSpPr/>
          <p:nvPr/>
        </p:nvGrpSpPr>
        <p:grpSpPr>
          <a:xfrm>
            <a:off x="0" y="6335486"/>
            <a:ext cx="12192000" cy="540732"/>
            <a:chOff x="0" y="6335486"/>
            <a:chExt cx="12192000" cy="540732"/>
          </a:xfrm>
          <a:solidFill>
            <a:srgbClr val="F7C37F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C21706DD-0743-BF20-51DD-67E20982F35F}"/>
                </a:ext>
              </a:extLst>
            </p:cNvPr>
            <p:cNvGrpSpPr/>
            <p:nvPr/>
          </p:nvGrpSpPr>
          <p:grpSpPr>
            <a:xfrm>
              <a:off x="0" y="6335486"/>
              <a:ext cx="12192000" cy="522514"/>
              <a:chOff x="0" y="6335486"/>
              <a:chExt cx="12192000" cy="522514"/>
            </a:xfrm>
            <a:grpFill/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57337D6B-AED5-493C-D982-5AF5E55E7A30}"/>
                  </a:ext>
                </a:extLst>
              </p:cNvPr>
              <p:cNvSpPr/>
              <p:nvPr/>
            </p:nvSpPr>
            <p:spPr>
              <a:xfrm>
                <a:off x="0" y="6335486"/>
                <a:ext cx="12192000" cy="522514"/>
              </a:xfrm>
              <a:prstGeom prst="rect">
                <a:avLst/>
              </a:prstGeom>
              <a:grpFill/>
              <a:ln>
                <a:solidFill>
                  <a:srgbClr val="F7C37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8" name="Immagine 7" descr="Immagine che contiene bianco, Elementi grafici, simbolo, design&#10;&#10;Il contenuto generato dall'IA potrebbe non essere corretto.">
                <a:extLst>
                  <a:ext uri="{FF2B5EF4-FFF2-40B4-BE49-F238E27FC236}">
                    <a16:creationId xmlns:a16="http://schemas.microsoft.com/office/drawing/2014/main" id="{668370FA-166D-96CE-9CA3-409F9F3810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091" b="94182" l="9189" r="90000">
                            <a14:foregroundMark x1="55135" y1="30727" x2="55135" y2="30727"/>
                            <a14:foregroundMark x1="40270" y1="17273" x2="40270" y2="17273"/>
                            <a14:foregroundMark x1="41622" y1="7455" x2="41622" y2="7455"/>
                            <a14:foregroundMark x1="38919" y1="5091" x2="38919" y2="5091"/>
                            <a14:foregroundMark x1="55135" y1="92909" x2="55135" y2="92909"/>
                            <a14:foregroundMark x1="38378" y1="94182" x2="38378" y2="94182"/>
                            <a14:foregroundMark x1="9189" y1="93818" x2="9189" y2="93818"/>
                            <a14:foregroundMark x1="38919" y1="22182" x2="38919" y2="22182"/>
                            <a14:backgroundMark x1="40000" y1="17273" x2="40000" y2="17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441" y="6370202"/>
                <a:ext cx="304800" cy="453081"/>
              </a:xfrm>
              <a:prstGeom prst="rect">
                <a:avLst/>
              </a:prstGeom>
              <a:grpFill/>
              <a:ln>
                <a:solidFill>
                  <a:srgbClr val="F7C37F"/>
                </a:solidFill>
              </a:ln>
            </p:spPr>
          </p:pic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2031F772-77BC-95E6-05A3-701C649C6A85}"/>
                </a:ext>
              </a:extLst>
            </p:cNvPr>
            <p:cNvSpPr txBox="1"/>
            <p:nvPr/>
          </p:nvSpPr>
          <p:spPr>
            <a:xfrm>
              <a:off x="320040" y="6568441"/>
              <a:ext cx="3434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Winter Live SICOB 2025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C4060688-A0CA-1C86-9098-77256E1C0006}"/>
                </a:ext>
              </a:extLst>
            </p:cNvPr>
            <p:cNvSpPr txBox="1"/>
            <p:nvPr/>
          </p:nvSpPr>
          <p:spPr>
            <a:xfrm>
              <a:off x="10022840" y="6550224"/>
              <a:ext cx="2169160" cy="307777"/>
            </a:xfrm>
            <a:prstGeom prst="rect">
              <a:avLst/>
            </a:prstGeom>
            <a:grpFill/>
            <a:ln>
              <a:solidFill>
                <a:srgbClr val="F7C37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Dott.ssa Virginia Campedelli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793B20A4-7FEC-B568-7D74-F37E52DF2426}"/>
                </a:ext>
              </a:extLst>
            </p:cNvPr>
            <p:cNvSpPr txBox="1"/>
            <p:nvPr/>
          </p:nvSpPr>
          <p:spPr>
            <a:xfrm>
              <a:off x="3830320" y="6357790"/>
              <a:ext cx="4531360" cy="461665"/>
            </a:xfrm>
            <a:prstGeom prst="rect">
              <a:avLst/>
            </a:prstGeom>
            <a:grpFill/>
            <a:ln>
              <a:solidFill>
                <a:srgbClr val="F7C37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Sessualità e Chirurgia Bariatrica: strumenti di indagine psicologica</a:t>
              </a:r>
            </a:p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16 dicembre 2025</a:t>
              </a: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096FEC-E31D-C369-394F-07D4FDB84CD3}"/>
              </a:ext>
            </a:extLst>
          </p:cNvPr>
          <p:cNvSpPr txBox="1"/>
          <p:nvPr/>
        </p:nvSpPr>
        <p:spPr>
          <a:xfrm>
            <a:off x="243841" y="488477"/>
            <a:ext cx="7616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spc="300" dirty="0">
                <a:solidFill>
                  <a:srgbClr val="F7C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AREE DI VALUTAZIONE PSICODIAGNOSTICA DELLA SESSUALITÁ </a:t>
            </a:r>
          </a:p>
          <a:p>
            <a:pPr algn="ctr"/>
            <a:r>
              <a:rPr lang="it-IT" sz="2400" b="1" spc="300" dirty="0">
                <a:solidFill>
                  <a:srgbClr val="F7C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IN CHIRURGIA BARIATRICA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64093BF-BB2E-4D67-82CB-28CBE78173C4}"/>
              </a:ext>
            </a:extLst>
          </p:cNvPr>
          <p:cNvSpPr txBox="1"/>
          <p:nvPr/>
        </p:nvSpPr>
        <p:spPr>
          <a:xfrm>
            <a:off x="3574127" y="2589922"/>
            <a:ext cx="4731303" cy="783193"/>
          </a:xfrm>
          <a:custGeom>
            <a:avLst/>
            <a:gdLst>
              <a:gd name="csX0" fmla="*/ 0 w 4731303"/>
              <a:gd name="csY0" fmla="*/ 130535 h 783193"/>
              <a:gd name="csX1" fmla="*/ 130535 w 4731303"/>
              <a:gd name="csY1" fmla="*/ 0 h 783193"/>
              <a:gd name="csX2" fmla="*/ 599909 w 4731303"/>
              <a:gd name="csY2" fmla="*/ 0 h 783193"/>
              <a:gd name="csX3" fmla="*/ 1113986 w 4731303"/>
              <a:gd name="csY3" fmla="*/ 0 h 783193"/>
              <a:gd name="csX4" fmla="*/ 1762170 w 4731303"/>
              <a:gd name="csY4" fmla="*/ 0 h 783193"/>
              <a:gd name="csX5" fmla="*/ 2231545 w 4731303"/>
              <a:gd name="csY5" fmla="*/ 0 h 783193"/>
              <a:gd name="csX6" fmla="*/ 2879728 w 4731303"/>
              <a:gd name="csY6" fmla="*/ 0 h 783193"/>
              <a:gd name="csX7" fmla="*/ 3349103 w 4731303"/>
              <a:gd name="csY7" fmla="*/ 0 h 783193"/>
              <a:gd name="csX8" fmla="*/ 3863180 w 4731303"/>
              <a:gd name="csY8" fmla="*/ 0 h 783193"/>
              <a:gd name="csX9" fmla="*/ 4600768 w 4731303"/>
              <a:gd name="csY9" fmla="*/ 0 h 783193"/>
              <a:gd name="csX10" fmla="*/ 4731303 w 4731303"/>
              <a:gd name="csY10" fmla="*/ 130535 h 783193"/>
              <a:gd name="csX11" fmla="*/ 4731303 w 4731303"/>
              <a:gd name="csY11" fmla="*/ 652658 h 783193"/>
              <a:gd name="csX12" fmla="*/ 4600768 w 4731303"/>
              <a:gd name="csY12" fmla="*/ 783193 h 783193"/>
              <a:gd name="csX13" fmla="*/ 3952584 w 4731303"/>
              <a:gd name="csY13" fmla="*/ 783193 h 783193"/>
              <a:gd name="csX14" fmla="*/ 3393805 w 4731303"/>
              <a:gd name="csY14" fmla="*/ 783193 h 783193"/>
              <a:gd name="csX15" fmla="*/ 2969133 w 4731303"/>
              <a:gd name="csY15" fmla="*/ 783193 h 783193"/>
              <a:gd name="csX16" fmla="*/ 2499758 w 4731303"/>
              <a:gd name="csY16" fmla="*/ 783193 h 783193"/>
              <a:gd name="csX17" fmla="*/ 1851575 w 4731303"/>
              <a:gd name="csY17" fmla="*/ 783193 h 783193"/>
              <a:gd name="csX18" fmla="*/ 1292796 w 4731303"/>
              <a:gd name="csY18" fmla="*/ 783193 h 783193"/>
              <a:gd name="csX19" fmla="*/ 823421 w 4731303"/>
              <a:gd name="csY19" fmla="*/ 783193 h 783193"/>
              <a:gd name="csX20" fmla="*/ 130535 w 4731303"/>
              <a:gd name="csY20" fmla="*/ 783193 h 783193"/>
              <a:gd name="csX21" fmla="*/ 0 w 4731303"/>
              <a:gd name="csY21" fmla="*/ 652658 h 783193"/>
              <a:gd name="csX22" fmla="*/ 0 w 4731303"/>
              <a:gd name="csY22" fmla="*/ 130535 h 7831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4731303" h="783193" fill="none" extrusionOk="0">
                <a:moveTo>
                  <a:pt x="0" y="130535"/>
                </a:moveTo>
                <a:cubicBezTo>
                  <a:pt x="-6654" y="78549"/>
                  <a:pt x="41819" y="9258"/>
                  <a:pt x="130535" y="0"/>
                </a:cubicBezTo>
                <a:cubicBezTo>
                  <a:pt x="352707" y="-5401"/>
                  <a:pt x="429515" y="30396"/>
                  <a:pt x="599909" y="0"/>
                </a:cubicBezTo>
                <a:cubicBezTo>
                  <a:pt x="770303" y="-30396"/>
                  <a:pt x="919158" y="41007"/>
                  <a:pt x="1113986" y="0"/>
                </a:cubicBezTo>
                <a:cubicBezTo>
                  <a:pt x="1308814" y="-41007"/>
                  <a:pt x="1471357" y="26874"/>
                  <a:pt x="1762170" y="0"/>
                </a:cubicBezTo>
                <a:cubicBezTo>
                  <a:pt x="2052983" y="-26874"/>
                  <a:pt x="2002749" y="28658"/>
                  <a:pt x="2231545" y="0"/>
                </a:cubicBezTo>
                <a:cubicBezTo>
                  <a:pt x="2460341" y="-28658"/>
                  <a:pt x="2709782" y="12751"/>
                  <a:pt x="2879728" y="0"/>
                </a:cubicBezTo>
                <a:cubicBezTo>
                  <a:pt x="3049674" y="-12751"/>
                  <a:pt x="3220081" y="44370"/>
                  <a:pt x="3349103" y="0"/>
                </a:cubicBezTo>
                <a:cubicBezTo>
                  <a:pt x="3478126" y="-44370"/>
                  <a:pt x="3680867" y="44169"/>
                  <a:pt x="3863180" y="0"/>
                </a:cubicBezTo>
                <a:cubicBezTo>
                  <a:pt x="4045493" y="-44169"/>
                  <a:pt x="4441064" y="38654"/>
                  <a:pt x="4600768" y="0"/>
                </a:cubicBezTo>
                <a:cubicBezTo>
                  <a:pt x="4666527" y="17339"/>
                  <a:pt x="4737559" y="40744"/>
                  <a:pt x="4731303" y="130535"/>
                </a:cubicBezTo>
                <a:cubicBezTo>
                  <a:pt x="4741678" y="324751"/>
                  <a:pt x="4710315" y="544528"/>
                  <a:pt x="4731303" y="652658"/>
                </a:cubicBezTo>
                <a:cubicBezTo>
                  <a:pt x="4737009" y="724995"/>
                  <a:pt x="4671550" y="781502"/>
                  <a:pt x="4600768" y="783193"/>
                </a:cubicBezTo>
                <a:cubicBezTo>
                  <a:pt x="4459687" y="807391"/>
                  <a:pt x="4167549" y="705588"/>
                  <a:pt x="3952584" y="783193"/>
                </a:cubicBezTo>
                <a:cubicBezTo>
                  <a:pt x="3737619" y="860798"/>
                  <a:pt x="3532531" y="737958"/>
                  <a:pt x="3393805" y="783193"/>
                </a:cubicBezTo>
                <a:cubicBezTo>
                  <a:pt x="3255079" y="828428"/>
                  <a:pt x="3164184" y="753289"/>
                  <a:pt x="2969133" y="783193"/>
                </a:cubicBezTo>
                <a:cubicBezTo>
                  <a:pt x="2774082" y="813097"/>
                  <a:pt x="2627579" y="752207"/>
                  <a:pt x="2499758" y="783193"/>
                </a:cubicBezTo>
                <a:cubicBezTo>
                  <a:pt x="2371937" y="814179"/>
                  <a:pt x="2000995" y="759929"/>
                  <a:pt x="1851575" y="783193"/>
                </a:cubicBezTo>
                <a:cubicBezTo>
                  <a:pt x="1702155" y="806457"/>
                  <a:pt x="1436942" y="721240"/>
                  <a:pt x="1292796" y="783193"/>
                </a:cubicBezTo>
                <a:cubicBezTo>
                  <a:pt x="1148650" y="845146"/>
                  <a:pt x="923154" y="780815"/>
                  <a:pt x="823421" y="783193"/>
                </a:cubicBezTo>
                <a:cubicBezTo>
                  <a:pt x="723688" y="785571"/>
                  <a:pt x="402657" y="723781"/>
                  <a:pt x="130535" y="783193"/>
                </a:cubicBezTo>
                <a:cubicBezTo>
                  <a:pt x="61145" y="791377"/>
                  <a:pt x="-18041" y="723573"/>
                  <a:pt x="0" y="652658"/>
                </a:cubicBezTo>
                <a:cubicBezTo>
                  <a:pt x="-31150" y="488093"/>
                  <a:pt x="39380" y="304206"/>
                  <a:pt x="0" y="130535"/>
                </a:cubicBezTo>
                <a:close/>
              </a:path>
              <a:path w="4731303" h="783193" stroke="0" extrusionOk="0">
                <a:moveTo>
                  <a:pt x="0" y="130535"/>
                </a:moveTo>
                <a:cubicBezTo>
                  <a:pt x="4347" y="57600"/>
                  <a:pt x="56436" y="624"/>
                  <a:pt x="130535" y="0"/>
                </a:cubicBezTo>
                <a:cubicBezTo>
                  <a:pt x="324527" y="-4421"/>
                  <a:pt x="412768" y="1470"/>
                  <a:pt x="599909" y="0"/>
                </a:cubicBezTo>
                <a:cubicBezTo>
                  <a:pt x="787050" y="-1470"/>
                  <a:pt x="858786" y="48103"/>
                  <a:pt x="1113986" y="0"/>
                </a:cubicBezTo>
                <a:cubicBezTo>
                  <a:pt x="1369186" y="-48103"/>
                  <a:pt x="1464876" y="12317"/>
                  <a:pt x="1717468" y="0"/>
                </a:cubicBezTo>
                <a:cubicBezTo>
                  <a:pt x="1970060" y="-12317"/>
                  <a:pt x="2150994" y="68821"/>
                  <a:pt x="2365652" y="0"/>
                </a:cubicBezTo>
                <a:cubicBezTo>
                  <a:pt x="2580310" y="-68821"/>
                  <a:pt x="2716112" y="25602"/>
                  <a:pt x="2835026" y="0"/>
                </a:cubicBezTo>
                <a:cubicBezTo>
                  <a:pt x="2953940" y="-25602"/>
                  <a:pt x="3174711" y="33235"/>
                  <a:pt x="3259698" y="0"/>
                </a:cubicBezTo>
                <a:cubicBezTo>
                  <a:pt x="3344685" y="-33235"/>
                  <a:pt x="3551381" y="21975"/>
                  <a:pt x="3684370" y="0"/>
                </a:cubicBezTo>
                <a:cubicBezTo>
                  <a:pt x="3817359" y="-21975"/>
                  <a:pt x="4401239" y="30365"/>
                  <a:pt x="4600768" y="0"/>
                </a:cubicBezTo>
                <a:cubicBezTo>
                  <a:pt x="4672981" y="5553"/>
                  <a:pt x="4731811" y="48290"/>
                  <a:pt x="4731303" y="130535"/>
                </a:cubicBezTo>
                <a:cubicBezTo>
                  <a:pt x="4776482" y="308607"/>
                  <a:pt x="4698696" y="391727"/>
                  <a:pt x="4731303" y="652658"/>
                </a:cubicBezTo>
                <a:cubicBezTo>
                  <a:pt x="4717444" y="724519"/>
                  <a:pt x="4660027" y="766020"/>
                  <a:pt x="4600768" y="783193"/>
                </a:cubicBezTo>
                <a:cubicBezTo>
                  <a:pt x="4396556" y="795505"/>
                  <a:pt x="4210319" y="744699"/>
                  <a:pt x="3997287" y="783193"/>
                </a:cubicBezTo>
                <a:cubicBezTo>
                  <a:pt x="3784255" y="821687"/>
                  <a:pt x="3617902" y="748461"/>
                  <a:pt x="3349103" y="783193"/>
                </a:cubicBezTo>
                <a:cubicBezTo>
                  <a:pt x="3080304" y="817925"/>
                  <a:pt x="2904977" y="758233"/>
                  <a:pt x="2700919" y="783193"/>
                </a:cubicBezTo>
                <a:cubicBezTo>
                  <a:pt x="2496861" y="808153"/>
                  <a:pt x="2283729" y="729644"/>
                  <a:pt x="2052735" y="783193"/>
                </a:cubicBezTo>
                <a:cubicBezTo>
                  <a:pt x="1821741" y="836742"/>
                  <a:pt x="1665785" y="778534"/>
                  <a:pt x="1538658" y="783193"/>
                </a:cubicBezTo>
                <a:cubicBezTo>
                  <a:pt x="1411531" y="787852"/>
                  <a:pt x="1059098" y="780958"/>
                  <a:pt x="890475" y="783193"/>
                </a:cubicBezTo>
                <a:cubicBezTo>
                  <a:pt x="721852" y="785428"/>
                  <a:pt x="308980" y="763646"/>
                  <a:pt x="130535" y="783193"/>
                </a:cubicBezTo>
                <a:cubicBezTo>
                  <a:pt x="45725" y="797865"/>
                  <a:pt x="3132" y="718214"/>
                  <a:pt x="0" y="652658"/>
                </a:cubicBezTo>
                <a:cubicBezTo>
                  <a:pt x="-45246" y="530015"/>
                  <a:pt x="62549" y="335744"/>
                  <a:pt x="0" y="130535"/>
                </a:cubicBezTo>
                <a:close/>
              </a:path>
            </a:pathLst>
          </a:custGeom>
          <a:ln>
            <a:solidFill>
              <a:srgbClr val="F7C37F"/>
            </a:solidFill>
            <a:extLst>
              <a:ext uri="{C807C97D-BFC1-408E-A445-0C87EB9F89A2}">
                <ask:lineSketchStyleProps xmlns:ask="http://schemas.microsoft.com/office/drawing/2018/sketchyshapes" sd="242382761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VALUTAZIONE MULTIDIMENSIONALE</a:t>
            </a:r>
          </a:p>
        </p:txBody>
      </p:sp>
      <p:graphicFrame>
        <p:nvGraphicFramePr>
          <p:cNvPr id="18" name="Diagramma 17">
            <a:extLst>
              <a:ext uri="{FF2B5EF4-FFF2-40B4-BE49-F238E27FC236}">
                <a16:creationId xmlns:a16="http://schemas.microsoft.com/office/drawing/2014/main" id="{A9CE51B7-502F-1701-0977-0A4AA6BC1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018379"/>
              </p:ext>
            </p:extLst>
          </p:nvPr>
        </p:nvGraphicFramePr>
        <p:xfrm>
          <a:off x="583368" y="3191826"/>
          <a:ext cx="10712822" cy="290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9" name="Elemento grafico 18" descr="Freccia: curva oraria con riempimento a tinta unita">
            <a:extLst>
              <a:ext uri="{FF2B5EF4-FFF2-40B4-BE49-F238E27FC236}">
                <a16:creationId xmlns:a16="http://schemas.microsoft.com/office/drawing/2014/main" id="{2E255922-3875-CB4D-3DF2-E0299E1D16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9412816">
            <a:off x="8310001" y="2845225"/>
            <a:ext cx="555384" cy="555384"/>
          </a:xfrm>
          <a:prstGeom prst="rect">
            <a:avLst/>
          </a:prstGeom>
        </p:spPr>
      </p:pic>
      <p:pic>
        <p:nvPicPr>
          <p:cNvPr id="20" name="Elemento grafico 19" descr="Freccia: curva oraria con riempimento a tinta unita">
            <a:extLst>
              <a:ext uri="{FF2B5EF4-FFF2-40B4-BE49-F238E27FC236}">
                <a16:creationId xmlns:a16="http://schemas.microsoft.com/office/drawing/2014/main" id="{E98210D1-2F82-6681-24B0-EAF9432338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2187184" flipH="1">
            <a:off x="3003882" y="2948986"/>
            <a:ext cx="555384" cy="555384"/>
          </a:xfrm>
          <a:prstGeom prst="rect">
            <a:avLst/>
          </a:prstGeom>
        </p:spPr>
      </p:pic>
      <p:pic>
        <p:nvPicPr>
          <p:cNvPr id="21" name="Elemento grafico 20" descr="Freccia: curva oraria con riempimento a tinta unita">
            <a:extLst>
              <a:ext uri="{FF2B5EF4-FFF2-40B4-BE49-F238E27FC236}">
                <a16:creationId xmlns:a16="http://schemas.microsoft.com/office/drawing/2014/main" id="{21923462-2C6B-F24A-6AF8-B1EC16CC90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9412816">
            <a:off x="6693505" y="3379146"/>
            <a:ext cx="887818" cy="887818"/>
          </a:xfrm>
          <a:prstGeom prst="rect">
            <a:avLst/>
          </a:prstGeom>
        </p:spPr>
      </p:pic>
      <p:pic>
        <p:nvPicPr>
          <p:cNvPr id="22" name="Elemento grafico 21" descr="Freccia: curva oraria con riempimento a tinta unita">
            <a:extLst>
              <a:ext uri="{FF2B5EF4-FFF2-40B4-BE49-F238E27FC236}">
                <a16:creationId xmlns:a16="http://schemas.microsoft.com/office/drawing/2014/main" id="{3D745A7A-6B37-F39C-C3EA-685B6BC2B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2187184" flipH="1">
            <a:off x="4559693" y="3379146"/>
            <a:ext cx="887818" cy="88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1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A139450-E33D-F022-0FD4-76CB53B7CA2A}"/>
              </a:ext>
            </a:extLst>
          </p:cNvPr>
          <p:cNvGrpSpPr/>
          <p:nvPr/>
        </p:nvGrpSpPr>
        <p:grpSpPr>
          <a:xfrm>
            <a:off x="0" y="6335486"/>
            <a:ext cx="12192000" cy="540732"/>
            <a:chOff x="0" y="6335486"/>
            <a:chExt cx="12192000" cy="540732"/>
          </a:xfrm>
          <a:solidFill>
            <a:srgbClr val="F5A173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CD281616-F8CB-D821-4A12-0BEB553E7C27}"/>
                </a:ext>
              </a:extLst>
            </p:cNvPr>
            <p:cNvGrpSpPr/>
            <p:nvPr/>
          </p:nvGrpSpPr>
          <p:grpSpPr>
            <a:xfrm>
              <a:off x="0" y="6335486"/>
              <a:ext cx="12192000" cy="522514"/>
              <a:chOff x="0" y="6335486"/>
              <a:chExt cx="12192000" cy="522514"/>
            </a:xfrm>
            <a:grpFill/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40B66801-3E92-C5A2-5A64-97094E612CEA}"/>
                  </a:ext>
                </a:extLst>
              </p:cNvPr>
              <p:cNvSpPr/>
              <p:nvPr/>
            </p:nvSpPr>
            <p:spPr>
              <a:xfrm>
                <a:off x="0" y="6335486"/>
                <a:ext cx="12192000" cy="522514"/>
              </a:xfrm>
              <a:prstGeom prst="rect">
                <a:avLst/>
              </a:prstGeom>
              <a:grpFill/>
              <a:ln>
                <a:solidFill>
                  <a:srgbClr val="F5A17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8" name="Immagine 7" descr="Immagine che contiene bianco, Elementi grafici, simbolo, design&#10;&#10;Il contenuto generato dall'IA potrebbe non essere corretto.">
                <a:extLst>
                  <a:ext uri="{FF2B5EF4-FFF2-40B4-BE49-F238E27FC236}">
                    <a16:creationId xmlns:a16="http://schemas.microsoft.com/office/drawing/2014/main" id="{FC460C27-A11A-E26F-E991-9BA7F5F17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091" b="94182" l="9189" r="90000">
                            <a14:foregroundMark x1="55135" y1="30727" x2="55135" y2="30727"/>
                            <a14:foregroundMark x1="40270" y1="17273" x2="40270" y2="17273"/>
                            <a14:foregroundMark x1="41622" y1="7455" x2="41622" y2="7455"/>
                            <a14:foregroundMark x1="38919" y1="5091" x2="38919" y2="5091"/>
                            <a14:foregroundMark x1="55135" y1="92909" x2="55135" y2="92909"/>
                            <a14:foregroundMark x1="38378" y1="94182" x2="38378" y2="94182"/>
                            <a14:foregroundMark x1="9189" y1="93818" x2="9189" y2="93818"/>
                            <a14:foregroundMark x1="38919" y1="22182" x2="38919" y2="22182"/>
                            <a14:backgroundMark x1="40000" y1="17273" x2="40000" y2="17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441" y="6370202"/>
                <a:ext cx="304800" cy="453081"/>
              </a:xfrm>
              <a:prstGeom prst="rect">
                <a:avLst/>
              </a:prstGeom>
              <a:grpFill/>
              <a:ln>
                <a:solidFill>
                  <a:srgbClr val="F5A173"/>
                </a:solidFill>
              </a:ln>
            </p:spPr>
          </p:pic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49F8FFF-E14D-07F8-D5C3-4F2024D4C897}"/>
                </a:ext>
              </a:extLst>
            </p:cNvPr>
            <p:cNvSpPr txBox="1"/>
            <p:nvPr/>
          </p:nvSpPr>
          <p:spPr>
            <a:xfrm>
              <a:off x="320040" y="6568441"/>
              <a:ext cx="3434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Winter Live SICOB 2025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DD71F3FD-36CD-9A40-4E8D-71CF6F350D52}"/>
                </a:ext>
              </a:extLst>
            </p:cNvPr>
            <p:cNvSpPr txBox="1"/>
            <p:nvPr/>
          </p:nvSpPr>
          <p:spPr>
            <a:xfrm>
              <a:off x="10022840" y="6550223"/>
              <a:ext cx="2169160" cy="307777"/>
            </a:xfrm>
            <a:prstGeom prst="rect">
              <a:avLst/>
            </a:prstGeom>
            <a:grpFill/>
            <a:ln>
              <a:solidFill>
                <a:srgbClr val="F5A17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Dott.ssa Virginia Campedelli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C1F37E8-0D6E-BC63-459A-220586C8C145}"/>
                </a:ext>
              </a:extLst>
            </p:cNvPr>
            <p:cNvSpPr txBox="1"/>
            <p:nvPr/>
          </p:nvSpPr>
          <p:spPr>
            <a:xfrm>
              <a:off x="3830320" y="6357790"/>
              <a:ext cx="4531360" cy="461665"/>
            </a:xfrm>
            <a:prstGeom prst="rect">
              <a:avLst/>
            </a:prstGeom>
            <a:grpFill/>
            <a:ln>
              <a:solidFill>
                <a:srgbClr val="F5A17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Sessualità e Chirurgia Bariatrica: strumenti di indagine psicologica</a:t>
              </a:r>
            </a:p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16 dicembre 2025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9669856F-4DE4-C6FE-7E7A-F4F844593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536" y="1356284"/>
            <a:ext cx="5841888" cy="137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COSA È</a:t>
            </a:r>
            <a:endParaRPr kumimoji="0" lang="it-IT" altLang="it-IT" sz="1200" b="1" i="1" u="none" strike="noStrike" cap="none" spc="300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 Light" panose="020403040500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Questionario self report per la valutazione della funzione sessuale femminile.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Sviluppato da Rosen et al., 2000 come </a:t>
            </a:r>
            <a:r>
              <a:rPr lang="it-IT" sz="1200" b="1" i="1" dirty="0">
                <a:latin typeface="Amasis MT Pro" panose="02040504050005020304" pitchFamily="18" charset="77"/>
              </a:rPr>
              <a:t>strumento multidimensionale breve </a:t>
            </a:r>
            <a:r>
              <a:rPr lang="it-IT" sz="1200" dirty="0">
                <a:latin typeface="Amasis MT Pro" panose="02040504050005020304" pitchFamily="18" charset="77"/>
              </a:rPr>
              <a:t>per uso clinico e di ricerca.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Considerato </a:t>
            </a:r>
            <a:r>
              <a:rPr lang="it-IT" sz="1200" b="1" i="1" dirty="0">
                <a:latin typeface="Amasis MT Pro" panose="02040504050005020304" pitchFamily="18" charset="77"/>
              </a:rPr>
              <a:t>gold standard internazionale </a:t>
            </a:r>
            <a:r>
              <a:rPr lang="it-IT" sz="1200" dirty="0">
                <a:latin typeface="Amasis MT Pro" panose="02040504050005020304" pitchFamily="18" charset="77"/>
              </a:rPr>
              <a:t>per lo screening delle disfunzioni sessuali femminili.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Validazione italiana: </a:t>
            </a:r>
            <a:r>
              <a:rPr lang="it-IT" sz="1200" dirty="0" err="1">
                <a:latin typeface="Amasis MT Pro" panose="02040504050005020304" pitchFamily="18" charset="77"/>
              </a:rPr>
              <a:t>Filocamo</a:t>
            </a:r>
            <a:r>
              <a:rPr lang="it-IT" sz="1200" dirty="0">
                <a:latin typeface="Amasis MT Pro" panose="02040504050005020304" pitchFamily="18" charset="77"/>
              </a:rPr>
              <a:t> et al., 2014.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" panose="02040504050005020304" pitchFamily="18" charset="77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BAC8E4C-AEEC-639C-3EFD-06BE57BF2C67}"/>
              </a:ext>
            </a:extLst>
          </p:cNvPr>
          <p:cNvSpPr txBox="1"/>
          <p:nvPr/>
        </p:nvSpPr>
        <p:spPr>
          <a:xfrm>
            <a:off x="243841" y="283810"/>
            <a:ext cx="765203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i="1" spc="3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Funzione </a:t>
            </a:r>
            <a:r>
              <a:rPr lang="it-IT" sz="2000" b="1" i="1" spc="3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Sessuale</a:t>
            </a:r>
            <a:r>
              <a:rPr lang="it-IT" sz="2200" b="1" i="1" spc="3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 Femminile </a:t>
            </a:r>
          </a:p>
          <a:p>
            <a:r>
              <a:rPr lang="it-IT" sz="2400" b="1" dirty="0" err="1">
                <a:solidFill>
                  <a:srgbClr val="F5A173"/>
                </a:solidFill>
                <a:latin typeface="Amasis MT Pro" panose="02040504050005020304" pitchFamily="18" charset="77"/>
              </a:rPr>
              <a:t>Female</a:t>
            </a:r>
            <a:r>
              <a:rPr lang="it-IT" sz="2400" b="1" dirty="0">
                <a:solidFill>
                  <a:srgbClr val="F5A173"/>
                </a:solidFill>
                <a:latin typeface="Amasis MT Pro" panose="02040504050005020304" pitchFamily="18" charset="77"/>
              </a:rPr>
              <a:t> Sexual </a:t>
            </a:r>
            <a:r>
              <a:rPr lang="it-IT" sz="2400" b="1" dirty="0" err="1">
                <a:solidFill>
                  <a:srgbClr val="F5A173"/>
                </a:solidFill>
                <a:latin typeface="Amasis MT Pro" panose="02040504050005020304" pitchFamily="18" charset="77"/>
              </a:rPr>
              <a:t>Function</a:t>
            </a:r>
            <a:r>
              <a:rPr lang="it-IT" sz="2400" b="1" dirty="0">
                <a:solidFill>
                  <a:srgbClr val="F5A173"/>
                </a:solidFill>
                <a:latin typeface="Amasis MT Pro" panose="02040504050005020304" pitchFamily="18" charset="77"/>
              </a:rPr>
              <a:t> Index (FSFI)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9B42017C-6D92-0DD1-EF7F-F31A8277E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535" y="2852901"/>
            <a:ext cx="62886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STRUTTURA</a:t>
            </a: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" panose="02040504050005020304" pitchFamily="18" charset="77"/>
              </a:rPr>
              <a:t> E DOMINI</a:t>
            </a:r>
            <a:endParaRPr lang="it-IT" sz="1200" b="1" dirty="0">
              <a:latin typeface="Amasis MT Pro" panose="02040504050005020304" pitchFamily="18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19 item, riferiti alle ultime 4 settimane, per </a:t>
            </a:r>
            <a:r>
              <a:rPr lang="it-IT" sz="1200" b="1" i="1" dirty="0">
                <a:latin typeface="Amasis MT Pro" panose="02040504050005020304" pitchFamily="18" charset="77"/>
              </a:rPr>
              <a:t>donne sessualmente attive</a:t>
            </a:r>
            <a:r>
              <a:rPr lang="it-IT" sz="1200" dirty="0">
                <a:latin typeface="Amasis MT Pro" panose="02040504050005020304" pitchFamily="18" charset="77"/>
              </a:rPr>
              <a:t>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6 domini: </a:t>
            </a:r>
            <a:r>
              <a:rPr lang="it-IT" sz="1200" b="1" i="1" dirty="0">
                <a:latin typeface="Amasis MT Pro" panose="02040504050005020304" pitchFamily="18" charset="77"/>
              </a:rPr>
              <a:t>desiderio, eccitazione, lubrificazione, orgasmo, soddisfazione, dolore. </a:t>
            </a:r>
            <a:endParaRPr lang="it-IT" sz="1200" dirty="0">
              <a:latin typeface="Amasis MT Pro" panose="02040504050005020304" pitchFamily="18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Ogni dominio genera un punteggio; la somma dei 6 domini dà un punteggio totale (2–36): </a:t>
            </a:r>
            <a:r>
              <a:rPr lang="it-IT" sz="1200" b="1" i="1" dirty="0">
                <a:latin typeface="Amasis MT Pro" panose="02040504050005020304" pitchFamily="18" charset="77"/>
              </a:rPr>
              <a:t>più alto = migliore funzione sessuale.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latin typeface="Amasis MT Pro" panose="02040504050005020304" pitchFamily="18" charset="77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9952979F-0137-D384-478D-D92077F79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76" y="4065811"/>
            <a:ext cx="584188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QUANDO USARLO</a:t>
            </a:r>
            <a:endParaRPr lang="it-IT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Valutazione pre-operatoria in donne con obesità candidate a chirurgia bariatrica: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per descrivere il </a:t>
            </a:r>
            <a:r>
              <a:rPr lang="it-IT" sz="1200" b="1" i="1" dirty="0">
                <a:latin typeface="Amasis MT Pro" panose="02040504050005020304" pitchFamily="18" charset="77"/>
              </a:rPr>
              <a:t>profilo di funzione sessuale di base</a:t>
            </a:r>
            <a:r>
              <a:rPr lang="it-IT" sz="1200" dirty="0">
                <a:latin typeface="Amasis MT Pro" panose="02040504050005020304" pitchFamily="18" charset="77"/>
              </a:rPr>
              <a:t>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per identificare </a:t>
            </a:r>
            <a:r>
              <a:rPr lang="it-IT" sz="1200" b="1" i="1" dirty="0">
                <a:latin typeface="Amasis MT Pro" panose="02040504050005020304" pitchFamily="18" charset="77"/>
              </a:rPr>
              <a:t>aree critiche</a:t>
            </a:r>
            <a:r>
              <a:rPr lang="it-IT" sz="1200" dirty="0">
                <a:latin typeface="Amasis MT Pro" panose="02040504050005020304" pitchFamily="18" charset="77"/>
              </a:rPr>
              <a:t> (es. dolore, scarsa soddisfazione) da integrare nel progetto terapeutico.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Follow-up dopo intervento: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monitorare </a:t>
            </a:r>
            <a:r>
              <a:rPr lang="it-IT" sz="1200" b="1" i="1" dirty="0">
                <a:latin typeface="Amasis MT Pro" panose="02040504050005020304" pitchFamily="18" charset="77"/>
              </a:rPr>
              <a:t>cambiamenti nella funzione sessuale</a:t>
            </a:r>
            <a:r>
              <a:rPr lang="it-IT" sz="1200" dirty="0">
                <a:latin typeface="Amasis MT Pro" panose="02040504050005020304" pitchFamily="18" charset="77"/>
              </a:rPr>
              <a:t> in relazione a </a:t>
            </a:r>
            <a:r>
              <a:rPr lang="it-IT" sz="1200" b="1" i="1" dirty="0">
                <a:latin typeface="Amasis MT Pro" panose="02040504050005020304" pitchFamily="18" charset="77"/>
              </a:rPr>
              <a:t>perdita di peso, immagine corporea, QoL</a:t>
            </a:r>
            <a:r>
              <a:rPr lang="it-IT" sz="1200" dirty="0">
                <a:latin typeface="Amasis MT Pro" panose="02040504050005020304" pitchFamily="18" charset="77"/>
              </a:rPr>
              <a:t>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utilizzabile come </a:t>
            </a:r>
            <a:r>
              <a:rPr lang="it-IT" sz="1200" b="1" i="1" dirty="0">
                <a:latin typeface="Amasis MT Pro" panose="02040504050005020304" pitchFamily="18" charset="77"/>
              </a:rPr>
              <a:t>outcome in studi clinici</a:t>
            </a:r>
            <a:r>
              <a:rPr lang="it-IT" sz="1200" dirty="0">
                <a:latin typeface="Amasis MT Pro" panose="02040504050005020304" pitchFamily="18" charset="77"/>
              </a:rPr>
              <a:t>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Utile anche in </a:t>
            </a:r>
            <a:r>
              <a:rPr lang="it-IT" sz="1200" b="1" i="1" dirty="0">
                <a:latin typeface="Amasis MT Pro" panose="02040504050005020304" pitchFamily="18" charset="77"/>
              </a:rPr>
              <a:t>percorsi di psicoterapia e consulenze di coppia </a:t>
            </a:r>
            <a:r>
              <a:rPr lang="it-IT" sz="1200" dirty="0">
                <a:latin typeface="Amasis MT Pro" panose="02040504050005020304" pitchFamily="18" charset="77"/>
              </a:rPr>
              <a:t>per quantificare il funzionamento nei diversi domini.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6B1B35AB-F8A2-ACA9-82B3-E611A503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898" y="4126764"/>
            <a:ext cx="545882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LIMITI E ACCORTEZZE CLINICHE</a:t>
            </a:r>
            <a:endParaRPr lang="it-IT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Strumento costruito per </a:t>
            </a:r>
            <a:r>
              <a:rPr lang="it-IT" sz="1200" b="1" i="1" dirty="0">
                <a:latin typeface="Amasis MT Pro" panose="02040504050005020304" pitchFamily="18" charset="77"/>
              </a:rPr>
              <a:t>donne sessualmente attive con rapporti vaginali</a:t>
            </a:r>
            <a:r>
              <a:rPr lang="it-IT" sz="1200" dirty="0">
                <a:latin typeface="Amasis MT Pro" panose="02040504050005020304" pitchFamily="18" charset="77"/>
              </a:rPr>
              <a:t>: meno adatto a chi non ha attività sessuale o ha pratiche non penetrative.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Un punteggio basso può riflettere assenza di attività sessuale (per scelta, single, malattia, lutto, ecc.) più che una vera disfunzione → </a:t>
            </a:r>
            <a:r>
              <a:rPr lang="it-IT" sz="1200" b="1" i="1" dirty="0">
                <a:latin typeface="Amasis MT Pro" panose="02040504050005020304" pitchFamily="18" charset="77"/>
              </a:rPr>
              <a:t>va sempre contestualizzato nel colloquio clinico</a:t>
            </a:r>
            <a:r>
              <a:rPr lang="it-IT" sz="1200" dirty="0">
                <a:latin typeface="Amasis MT Pro" panose="02040504050005020304" pitchFamily="18" charset="77"/>
              </a:rPr>
              <a:t>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Non misura direttamente il distress soggettivo né i fattori relazionali/culturali → andrebbe </a:t>
            </a:r>
            <a:r>
              <a:rPr lang="it-IT" sz="1200" b="1" i="1" dirty="0">
                <a:latin typeface="Amasis MT Pro" panose="02040504050005020304" pitchFamily="18" charset="77"/>
              </a:rPr>
              <a:t>integrato, se necessario, con scale di distress e con un’accurata esplorazione </a:t>
            </a:r>
            <a:r>
              <a:rPr lang="it-IT" sz="1200" b="1" i="1" dirty="0" err="1">
                <a:latin typeface="Amasis MT Pro" panose="02040504050005020304" pitchFamily="18" charset="77"/>
              </a:rPr>
              <a:t>fenomenologica</a:t>
            </a:r>
            <a:r>
              <a:rPr lang="it-IT" sz="1200" dirty="0">
                <a:latin typeface="Amasis MT Pro" panose="02040504050005020304" pitchFamily="18" charset="77"/>
              </a:rPr>
              <a:t>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i="1" dirty="0">
                <a:latin typeface="Amasis MT Pro" panose="02040504050005020304" pitchFamily="18" charset="77"/>
              </a:rPr>
              <a:t>Non è uno strumento diagnostico in senso stretto</a:t>
            </a:r>
            <a:r>
              <a:rPr lang="it-IT" sz="1200" dirty="0">
                <a:latin typeface="Amasis MT Pro" panose="02040504050005020304" pitchFamily="18" charset="77"/>
              </a:rPr>
              <a:t>: supporta, ma non sostituisce, la diagnosi secondo criteri DSM/ICD.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E463C1B-1DA9-5F40-543B-A9C3621E14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4" y="1365532"/>
            <a:ext cx="1921730" cy="250627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FF7F447-05B9-7589-AB18-EE35F1BBE9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75" y="223414"/>
            <a:ext cx="1900982" cy="38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6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B9761AE4-6123-D44B-5134-69D468CBB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88" y="300136"/>
            <a:ext cx="2026298" cy="3804028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9A139450-E33D-F022-0FD4-76CB53B7CA2A}"/>
              </a:ext>
            </a:extLst>
          </p:cNvPr>
          <p:cNvGrpSpPr/>
          <p:nvPr/>
        </p:nvGrpSpPr>
        <p:grpSpPr>
          <a:xfrm>
            <a:off x="0" y="6335486"/>
            <a:ext cx="12192000" cy="540732"/>
            <a:chOff x="0" y="6335486"/>
            <a:chExt cx="12192000" cy="540732"/>
          </a:xfrm>
          <a:solidFill>
            <a:srgbClr val="F5A173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CD281616-F8CB-D821-4A12-0BEB553E7C27}"/>
                </a:ext>
              </a:extLst>
            </p:cNvPr>
            <p:cNvGrpSpPr/>
            <p:nvPr/>
          </p:nvGrpSpPr>
          <p:grpSpPr>
            <a:xfrm>
              <a:off x="0" y="6335486"/>
              <a:ext cx="12192000" cy="522514"/>
              <a:chOff x="0" y="6335486"/>
              <a:chExt cx="12192000" cy="522514"/>
            </a:xfrm>
            <a:grpFill/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40B66801-3E92-C5A2-5A64-97094E612CEA}"/>
                  </a:ext>
                </a:extLst>
              </p:cNvPr>
              <p:cNvSpPr/>
              <p:nvPr/>
            </p:nvSpPr>
            <p:spPr>
              <a:xfrm>
                <a:off x="0" y="6335486"/>
                <a:ext cx="12192000" cy="522514"/>
              </a:xfrm>
              <a:prstGeom prst="rect">
                <a:avLst/>
              </a:prstGeom>
              <a:grpFill/>
              <a:ln>
                <a:solidFill>
                  <a:srgbClr val="F5A17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8" name="Immagine 7" descr="Immagine che contiene bianco, Elementi grafici, simbolo, design&#10;&#10;Il contenuto generato dall'IA potrebbe non essere corretto.">
                <a:extLst>
                  <a:ext uri="{FF2B5EF4-FFF2-40B4-BE49-F238E27FC236}">
                    <a16:creationId xmlns:a16="http://schemas.microsoft.com/office/drawing/2014/main" id="{FC460C27-A11A-E26F-E991-9BA7F5F17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091" b="94182" l="9189" r="90000">
                            <a14:foregroundMark x1="55135" y1="30727" x2="55135" y2="30727"/>
                            <a14:foregroundMark x1="40270" y1="17273" x2="40270" y2="17273"/>
                            <a14:foregroundMark x1="41622" y1="7455" x2="41622" y2="7455"/>
                            <a14:foregroundMark x1="38919" y1="5091" x2="38919" y2="5091"/>
                            <a14:foregroundMark x1="55135" y1="92909" x2="55135" y2="92909"/>
                            <a14:foregroundMark x1="38378" y1="94182" x2="38378" y2="94182"/>
                            <a14:foregroundMark x1="9189" y1="93818" x2="9189" y2="93818"/>
                            <a14:foregroundMark x1="38919" y1="22182" x2="38919" y2="22182"/>
                            <a14:backgroundMark x1="40000" y1="17273" x2="40000" y2="17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441" y="6370202"/>
                <a:ext cx="304800" cy="453081"/>
              </a:xfrm>
              <a:prstGeom prst="rect">
                <a:avLst/>
              </a:prstGeom>
              <a:grpFill/>
              <a:ln>
                <a:solidFill>
                  <a:srgbClr val="F5A173"/>
                </a:solidFill>
              </a:ln>
            </p:spPr>
          </p:pic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49F8FFF-E14D-07F8-D5C3-4F2024D4C897}"/>
                </a:ext>
              </a:extLst>
            </p:cNvPr>
            <p:cNvSpPr txBox="1"/>
            <p:nvPr/>
          </p:nvSpPr>
          <p:spPr>
            <a:xfrm>
              <a:off x="320040" y="6568441"/>
              <a:ext cx="3434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Winter Live SICOB 2025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DD71F3FD-36CD-9A40-4E8D-71CF6F350D52}"/>
                </a:ext>
              </a:extLst>
            </p:cNvPr>
            <p:cNvSpPr txBox="1"/>
            <p:nvPr/>
          </p:nvSpPr>
          <p:spPr>
            <a:xfrm>
              <a:off x="10022840" y="6550223"/>
              <a:ext cx="2169160" cy="307777"/>
            </a:xfrm>
            <a:prstGeom prst="rect">
              <a:avLst/>
            </a:prstGeom>
            <a:grpFill/>
            <a:ln>
              <a:solidFill>
                <a:srgbClr val="F5A17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Dott.ssa Virginia Campedelli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C1F37E8-0D6E-BC63-459A-220586C8C145}"/>
                </a:ext>
              </a:extLst>
            </p:cNvPr>
            <p:cNvSpPr txBox="1"/>
            <p:nvPr/>
          </p:nvSpPr>
          <p:spPr>
            <a:xfrm>
              <a:off x="3830320" y="6357790"/>
              <a:ext cx="4531360" cy="461665"/>
            </a:xfrm>
            <a:prstGeom prst="rect">
              <a:avLst/>
            </a:prstGeom>
            <a:grpFill/>
            <a:ln>
              <a:solidFill>
                <a:srgbClr val="F5A17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Sessualità e Chirurgia Bariatrica: strumenti di indagine psicologica</a:t>
              </a:r>
            </a:p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16 dicembre 2025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9669856F-4DE4-C6FE-7E7A-F4F844593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655" y="1204156"/>
            <a:ext cx="62607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COSA È</a:t>
            </a:r>
            <a:endParaRPr kumimoji="0" lang="it-IT" altLang="it-IT" sz="1200" b="1" i="1" u="none" strike="noStrike" cap="none" spc="300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 Light" panose="020403040500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Questionario self report per la valutazione della </a:t>
            </a:r>
            <a:r>
              <a:rPr lang="it-IT" sz="1200" b="1" i="1" dirty="0">
                <a:latin typeface="Amasis MT Pro" panose="02040504050005020304" pitchFamily="18" charset="77"/>
              </a:rPr>
              <a:t>funzione sessuale maschile</a:t>
            </a:r>
            <a:r>
              <a:rPr lang="it-IT" sz="1200" dirty="0">
                <a:latin typeface="Amasis MT Pro" panose="02040504050005020304" pitchFamily="18" charset="77"/>
              </a:rPr>
              <a:t>, con particolare focus sulla </a:t>
            </a:r>
            <a:r>
              <a:rPr lang="it-IT" sz="1200" b="1" i="1" dirty="0">
                <a:latin typeface="Amasis MT Pro" panose="02040504050005020304" pitchFamily="18" charset="77"/>
              </a:rPr>
              <a:t>disfunzione erettile</a:t>
            </a:r>
            <a:r>
              <a:rPr lang="it-IT" sz="1200" dirty="0">
                <a:latin typeface="Amasis MT Pro" panose="02040504050005020304" pitchFamily="18" charset="7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Sviluppato da Rosen et al. nel 1997 come </a:t>
            </a:r>
            <a:r>
              <a:rPr lang="it-IT" sz="1200" b="1" i="1" dirty="0">
                <a:latin typeface="Amasis MT Pro" panose="02040504050005020304" pitchFamily="18" charset="77"/>
              </a:rPr>
              <a:t>strumento multidimensionale</a:t>
            </a:r>
            <a:r>
              <a:rPr lang="it-IT" sz="1200" dirty="0">
                <a:latin typeface="Amasis MT Pro" panose="02040504050005020304" pitchFamily="18" charset="77"/>
              </a:rPr>
              <a:t>, sensibile ai cambiamenti di trattamento e utilizzabile in ricerca e clinica.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È considerato uno standard di riferimento internazionale per la valutazione della funzione erettile; ne esiste la versione breve </a:t>
            </a:r>
            <a:r>
              <a:rPr lang="it-IT" sz="1200" b="1" i="1" dirty="0">
                <a:latin typeface="Amasis MT Pro" panose="02040504050005020304" pitchFamily="18" charset="77"/>
              </a:rPr>
              <a:t>IIEF-5</a:t>
            </a:r>
            <a:r>
              <a:rPr lang="en-GB" sz="1200" b="1" i="1" dirty="0">
                <a:latin typeface="Amasis MT Pro" panose="02040504050005020304" pitchFamily="18" charset="77"/>
              </a:rPr>
              <a:t>.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" panose="02040504050005020304" pitchFamily="18" charset="77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BAC8E4C-AEEC-639C-3EFD-06BE57BF2C67}"/>
              </a:ext>
            </a:extLst>
          </p:cNvPr>
          <p:cNvSpPr txBox="1"/>
          <p:nvPr/>
        </p:nvSpPr>
        <p:spPr>
          <a:xfrm>
            <a:off x="396241" y="199804"/>
            <a:ext cx="92271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1" spc="3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Funzione Sessuale Maschile </a:t>
            </a:r>
          </a:p>
          <a:p>
            <a:r>
              <a:rPr lang="it-IT" sz="2400" b="1" i="0" dirty="0">
                <a:solidFill>
                  <a:srgbClr val="F5A173"/>
                </a:solidFill>
                <a:effectLst/>
                <a:latin typeface="Amasis MT Pro" panose="02040504050005020304" pitchFamily="18" charset="77"/>
              </a:rPr>
              <a:t>International Index of Erectile </a:t>
            </a:r>
            <a:r>
              <a:rPr lang="it-IT" sz="2400" b="1" i="0" dirty="0" err="1">
                <a:solidFill>
                  <a:srgbClr val="F5A173"/>
                </a:solidFill>
                <a:effectLst/>
                <a:latin typeface="Amasis MT Pro" panose="02040504050005020304" pitchFamily="18" charset="77"/>
              </a:rPr>
              <a:t>Function</a:t>
            </a:r>
            <a:r>
              <a:rPr lang="it-IT" sz="2400" b="1" i="0" dirty="0">
                <a:solidFill>
                  <a:srgbClr val="F5A173"/>
                </a:solidFill>
                <a:effectLst/>
                <a:latin typeface="Amasis MT Pro" panose="02040504050005020304" pitchFamily="18" charset="77"/>
              </a:rPr>
              <a:t> </a:t>
            </a:r>
            <a:r>
              <a:rPr lang="it-IT" sz="2400" b="1" i="0" dirty="0" err="1">
                <a:solidFill>
                  <a:srgbClr val="F5A173"/>
                </a:solidFill>
                <a:effectLst/>
                <a:latin typeface="Amasis MT Pro" panose="02040504050005020304" pitchFamily="18" charset="77"/>
              </a:rPr>
              <a:t>Questionnaire</a:t>
            </a:r>
            <a:r>
              <a:rPr lang="en-GB" sz="2400" b="1" i="0" dirty="0">
                <a:solidFill>
                  <a:srgbClr val="F5A173"/>
                </a:solidFill>
                <a:latin typeface="Amasis MT Pro" panose="02040504050005020304" pitchFamily="18" charset="77"/>
              </a:rPr>
              <a:t> (</a:t>
            </a:r>
            <a:r>
              <a:rPr lang="it-IT" sz="2400" b="1" dirty="0">
                <a:solidFill>
                  <a:srgbClr val="F5A173"/>
                </a:solidFill>
                <a:latin typeface="Amasis MT Pro" panose="02040504050005020304" pitchFamily="18" charset="77"/>
              </a:rPr>
              <a:t>IIEF)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9952979F-0137-D384-478D-D92077F79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45" y="4011831"/>
            <a:ext cx="628205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QUANDO USARLO</a:t>
            </a:r>
            <a:endParaRPr lang="it-IT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Valutazione pre-operatoria in uomini con obesità che si candidano a chirurgia bariatrica: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per avere un </a:t>
            </a:r>
            <a:r>
              <a:rPr lang="it-IT" sz="1200" b="1" i="1" dirty="0">
                <a:latin typeface="Amasis MT Pro" panose="02040504050005020304" pitchFamily="18" charset="77"/>
              </a:rPr>
              <a:t>profilo di base di funzione erettile, desiderio, orgasmo, soddisfazione</a:t>
            </a:r>
            <a:r>
              <a:rPr lang="it-IT" sz="1200" dirty="0">
                <a:latin typeface="Amasis MT Pro" panose="02040504050005020304" pitchFamily="18" charset="77"/>
              </a:rPr>
              <a:t>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per identificare aree critiche da esplorare nel colloquio.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Follow-up dopo intervento: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monitorare </a:t>
            </a:r>
            <a:r>
              <a:rPr lang="it-IT" sz="1200" b="1" i="1" dirty="0">
                <a:latin typeface="Amasis MT Pro" panose="02040504050005020304" pitchFamily="18" charset="77"/>
              </a:rPr>
              <a:t>cambiamenti della funzione </a:t>
            </a:r>
            <a:r>
              <a:rPr lang="en-GB" sz="1200" b="1" i="1" dirty="0" err="1">
                <a:latin typeface="Amasis MT Pro" panose="02040504050005020304" pitchFamily="18" charset="77"/>
              </a:rPr>
              <a:t>sessuale</a:t>
            </a:r>
            <a:r>
              <a:rPr lang="en-GB" sz="1200" b="1" i="1" dirty="0">
                <a:latin typeface="Amasis MT Pro" panose="02040504050005020304" pitchFamily="18" charset="77"/>
              </a:rPr>
              <a:t> ed </a:t>
            </a:r>
            <a:r>
              <a:rPr lang="en-GB" sz="1200" b="1" i="1" dirty="0" err="1">
                <a:latin typeface="Amasis MT Pro" panose="02040504050005020304" pitchFamily="18" charset="77"/>
              </a:rPr>
              <a:t>erettile</a:t>
            </a:r>
            <a:r>
              <a:rPr lang="it-IT" sz="1200" dirty="0">
                <a:latin typeface="Amasis MT Pro" panose="02040504050005020304" pitchFamily="18" charset="77"/>
              </a:rPr>
              <a:t> in relazione a </a:t>
            </a:r>
            <a:r>
              <a:rPr lang="it-IT" sz="1200" b="1" i="1" dirty="0">
                <a:latin typeface="Amasis MT Pro" panose="02040504050005020304" pitchFamily="18" charset="77"/>
              </a:rPr>
              <a:t>calo ponderale, miglioramento metabolico/ormonale, immagine corporea</a:t>
            </a:r>
            <a:r>
              <a:rPr lang="en-GB" sz="1200" b="1" i="1" dirty="0">
                <a:latin typeface="Amasis MT Pro" panose="02040504050005020304" pitchFamily="18" charset="77"/>
              </a:rPr>
              <a:t>, QoL</a:t>
            </a:r>
            <a:r>
              <a:rPr lang="it-IT" sz="1200" dirty="0">
                <a:latin typeface="Amasis MT Pro" panose="02040504050005020304" pitchFamily="18" charset="77"/>
              </a:rPr>
              <a:t>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usare il punteggio come </a:t>
            </a:r>
            <a:r>
              <a:rPr lang="it-IT" sz="1200" b="1" i="1" dirty="0">
                <a:latin typeface="Amasis MT Pro" panose="02040504050005020304" pitchFamily="18" charset="77"/>
              </a:rPr>
              <a:t>esito quantitativo in studi clinici</a:t>
            </a:r>
            <a:r>
              <a:rPr lang="it-IT" sz="1200" dirty="0">
                <a:latin typeface="Amasis MT Pro" panose="02040504050005020304" pitchFamily="18" charset="77"/>
              </a:rPr>
              <a:t> o nella documentazione del percorso terapeutico.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Utile anche in </a:t>
            </a:r>
            <a:r>
              <a:rPr lang="it-IT" sz="1200" b="1" i="1" dirty="0">
                <a:latin typeface="Amasis MT Pro" panose="02040504050005020304" pitchFamily="18" charset="77"/>
              </a:rPr>
              <a:t>psicoterapia o in consulenze congiunte con l’andrologo</a:t>
            </a:r>
            <a:r>
              <a:rPr lang="it-IT" sz="1200" dirty="0">
                <a:latin typeface="Amasis MT Pro" panose="02040504050005020304" pitchFamily="18" charset="77"/>
              </a:rPr>
              <a:t> per quantificare la severità del sintomo e seguirne l’andamento nel tempo.</a:t>
            </a:r>
          </a:p>
          <a:p>
            <a:pPr marL="628650" lvl="1" indent="-171450">
              <a:buFont typeface="Wingdings" pitchFamily="2" charset="2"/>
              <a:buChar char="Ø"/>
            </a:pPr>
            <a:endParaRPr lang="it-IT" sz="1200" dirty="0">
              <a:latin typeface="Amasis MT Pro" panose="02040504050005020304" pitchFamily="18" charset="77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6B1B35AB-F8A2-ACA9-82B3-E611A503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94" y="4085476"/>
            <a:ext cx="545882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LIMITI E ACCORTEZZE CLINICHE</a:t>
            </a:r>
            <a:endParaRPr lang="it-IT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Pensato per uomini con </a:t>
            </a:r>
            <a:r>
              <a:rPr lang="it-IT" sz="1200" b="1" i="1" dirty="0">
                <a:latin typeface="Amasis MT Pro" panose="02040504050005020304" pitchFamily="18" charset="77"/>
              </a:rPr>
              <a:t>attività sessuale di coppia penetrativa vaginale</a:t>
            </a:r>
            <a:r>
              <a:rPr lang="it-IT" sz="1200" dirty="0">
                <a:latin typeface="Amasis MT Pro" panose="02040504050005020304" pitchFamily="18" charset="77"/>
              </a:rPr>
              <a:t>:</a:t>
            </a:r>
            <a:r>
              <a:rPr lang="en-GB" sz="1200" dirty="0">
                <a:latin typeface="Amasis MT Pro" panose="02040504050005020304" pitchFamily="18" charset="77"/>
              </a:rPr>
              <a:t> </a:t>
            </a:r>
            <a:r>
              <a:rPr lang="it-IT" sz="1200" dirty="0">
                <a:latin typeface="Amasis MT Pro" panose="02040504050005020304" pitchFamily="18" charset="77"/>
              </a:rPr>
              <a:t>meno adatto a uomini single, senza attività sessuale o con pratiche non penetrative / relazioni non eterosessuali;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punteggi bassi possono riflettere </a:t>
            </a:r>
            <a:r>
              <a:rPr lang="it-IT" sz="1200" b="1" i="1" dirty="0">
                <a:latin typeface="Amasis MT Pro" panose="02040504050005020304" pitchFamily="18" charset="77"/>
              </a:rPr>
              <a:t>assenza di rapporti </a:t>
            </a:r>
            <a:r>
              <a:rPr lang="it-IT" sz="1200" dirty="0">
                <a:latin typeface="Amasis MT Pro" panose="02040504050005020304" pitchFamily="18" charset="77"/>
              </a:rPr>
              <a:t>più che una disfunzione vera e propria.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Non esplora il contesto relazionale, il significato soggettivo del sintomo, né fattori come ansia da prestazione, dinamiche di coppia, immagine corporea → </a:t>
            </a:r>
            <a:r>
              <a:rPr lang="it-IT" sz="1200" b="1" i="1" dirty="0">
                <a:latin typeface="Amasis MT Pro" panose="02040504050005020304" pitchFamily="18" charset="77"/>
              </a:rPr>
              <a:t>va sempre integrato con colloquio clinico</a:t>
            </a:r>
            <a:r>
              <a:rPr lang="it-IT" sz="1200" dirty="0">
                <a:latin typeface="Amasis MT Pro" panose="02040504050005020304" pitchFamily="18" charset="7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i="1" dirty="0">
                <a:latin typeface="Amasis MT Pro" panose="02040504050005020304" pitchFamily="18" charset="77"/>
              </a:rPr>
              <a:t>Non misura il distress soggettivo</a:t>
            </a:r>
            <a:r>
              <a:rPr lang="it-IT" sz="1200" dirty="0">
                <a:latin typeface="Amasis MT Pro" panose="02040504050005020304" pitchFamily="18" charset="77"/>
              </a:rPr>
              <a:t> legato al problema</a:t>
            </a:r>
            <a:r>
              <a:rPr lang="en-GB" sz="1200" dirty="0">
                <a:latin typeface="Amasis MT Pro" panose="02040504050005020304" pitchFamily="18" charset="77"/>
              </a:rPr>
              <a:t>.</a:t>
            </a:r>
            <a:endParaRPr lang="it-IT" sz="1200" dirty="0">
              <a:latin typeface="Amasis MT Pro" panose="02040504050005020304" pitchFamily="18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i="1" dirty="0">
                <a:latin typeface="Amasis MT Pro" panose="02040504050005020304" pitchFamily="18" charset="77"/>
              </a:rPr>
              <a:t>Non sostituisce la diagnosi medica </a:t>
            </a:r>
            <a:r>
              <a:rPr lang="it-IT" sz="1200" dirty="0">
                <a:latin typeface="Amasis MT Pro" panose="02040504050005020304" pitchFamily="18" charset="77"/>
              </a:rPr>
              <a:t>di disfunzione erettile.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986C23E-622D-CE64-55F7-DB055111DE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t="8471" r="8156" b="15607"/>
          <a:stretch>
            <a:fillRect/>
          </a:stretch>
        </p:blipFill>
        <p:spPr>
          <a:xfrm>
            <a:off x="609414" y="1204156"/>
            <a:ext cx="2026298" cy="2748436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9B42017C-6D92-0DD1-EF7F-F31A8277E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535" y="2685150"/>
            <a:ext cx="69283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STRUTTURA E DOMINI</a:t>
            </a: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15 item, riferiti alle ultime 4 settimane.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Esplora 5 domini della sessualità maschile: </a:t>
            </a:r>
            <a:r>
              <a:rPr lang="it-IT" sz="1200" b="1" i="1" dirty="0">
                <a:latin typeface="Amasis MT Pro" panose="02040504050005020304" pitchFamily="18" charset="77"/>
              </a:rPr>
              <a:t>funzione erettile, funzione orgasmica, desiderio sessuale, </a:t>
            </a:r>
            <a:r>
              <a:rPr lang="en-GB" sz="1200" b="1" i="1" dirty="0">
                <a:latin typeface="Amasis MT Pro" panose="02040504050005020304" pitchFamily="18" charset="77"/>
              </a:rPr>
              <a:t>s</a:t>
            </a:r>
            <a:r>
              <a:rPr lang="it-IT" sz="1200" b="1" i="1" dirty="0" err="1">
                <a:latin typeface="Amasis MT Pro" panose="02040504050005020304" pitchFamily="18" charset="77"/>
              </a:rPr>
              <a:t>oddisfazione</a:t>
            </a:r>
            <a:r>
              <a:rPr lang="it-IT" sz="1200" b="1" i="1" dirty="0">
                <a:latin typeface="Amasis MT Pro" panose="02040504050005020304" pitchFamily="18" charset="77"/>
              </a:rPr>
              <a:t> del rapporto</a:t>
            </a:r>
            <a:r>
              <a:rPr lang="en-GB" sz="1200" b="1" i="1" dirty="0">
                <a:latin typeface="Amasis MT Pro" panose="02040504050005020304" pitchFamily="18" charset="77"/>
              </a:rPr>
              <a:t>, s</a:t>
            </a:r>
            <a:r>
              <a:rPr lang="it-IT" sz="1200" b="1" i="1" dirty="0" err="1">
                <a:latin typeface="Amasis MT Pro" panose="02040504050005020304" pitchFamily="18" charset="77"/>
              </a:rPr>
              <a:t>oddisfazione</a:t>
            </a:r>
            <a:r>
              <a:rPr lang="it-IT" sz="1200" b="1" i="1" dirty="0">
                <a:latin typeface="Amasis MT Pro" panose="02040504050005020304" pitchFamily="18" charset="77"/>
              </a:rPr>
              <a:t> globale</a:t>
            </a:r>
            <a:r>
              <a:rPr lang="en-GB" sz="1200" dirty="0">
                <a:latin typeface="Amasis MT Pro" panose="02040504050005020304" pitchFamily="18" charset="77"/>
              </a:rPr>
              <a:t>. </a:t>
            </a:r>
            <a:endParaRPr lang="it-IT" sz="1200" dirty="0">
              <a:latin typeface="Amasis MT Pro" panose="02040504050005020304" pitchFamily="18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Ogni dominio ha un suo punteggio; il dominio Funzione erettile (EF, 1–30) è quello più usato per classificare la gravità della </a:t>
            </a:r>
            <a:r>
              <a:rPr lang="en-GB" sz="1200" dirty="0" err="1">
                <a:latin typeface="Amasis MT Pro" panose="02040504050005020304" pitchFamily="18" charset="77"/>
              </a:rPr>
              <a:t>disfunzione</a:t>
            </a:r>
            <a:r>
              <a:rPr lang="en-GB" sz="1200" dirty="0">
                <a:latin typeface="Amasis MT Pro" panose="02040504050005020304" pitchFamily="18" charset="77"/>
              </a:rPr>
              <a:t> </a:t>
            </a:r>
            <a:r>
              <a:rPr lang="en-GB" sz="1200" dirty="0" err="1">
                <a:latin typeface="Amasis MT Pro" panose="02040504050005020304" pitchFamily="18" charset="77"/>
              </a:rPr>
              <a:t>erettile</a:t>
            </a:r>
            <a:r>
              <a:rPr lang="it-IT" sz="1200" dirty="0">
                <a:latin typeface="Amasis MT Pro" panose="02040504050005020304" pitchFamily="18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960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11DE9-CF8A-095E-41C4-3C1BA60E6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179E19D8-B4EC-63F2-DD59-1555A047A293}"/>
              </a:ext>
            </a:extLst>
          </p:cNvPr>
          <p:cNvGrpSpPr/>
          <p:nvPr/>
        </p:nvGrpSpPr>
        <p:grpSpPr>
          <a:xfrm>
            <a:off x="0" y="6335486"/>
            <a:ext cx="12192000" cy="540732"/>
            <a:chOff x="0" y="6335486"/>
            <a:chExt cx="12192000" cy="540732"/>
          </a:xfrm>
          <a:solidFill>
            <a:srgbClr val="F5A173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74609C54-BD06-364E-3D9F-C30E5263B7BB}"/>
                </a:ext>
              </a:extLst>
            </p:cNvPr>
            <p:cNvGrpSpPr/>
            <p:nvPr/>
          </p:nvGrpSpPr>
          <p:grpSpPr>
            <a:xfrm>
              <a:off x="0" y="6335486"/>
              <a:ext cx="12192000" cy="522514"/>
              <a:chOff x="0" y="6335486"/>
              <a:chExt cx="12192000" cy="522514"/>
            </a:xfrm>
            <a:grpFill/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98CA130D-DC46-985F-480F-B7BBF83B84C5}"/>
                  </a:ext>
                </a:extLst>
              </p:cNvPr>
              <p:cNvSpPr/>
              <p:nvPr/>
            </p:nvSpPr>
            <p:spPr>
              <a:xfrm>
                <a:off x="0" y="6335486"/>
                <a:ext cx="12192000" cy="522514"/>
              </a:xfrm>
              <a:prstGeom prst="rect">
                <a:avLst/>
              </a:prstGeom>
              <a:grpFill/>
              <a:ln>
                <a:solidFill>
                  <a:srgbClr val="F5A17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8" name="Immagine 7" descr="Immagine che contiene bianco, Elementi grafici, simbolo, design&#10;&#10;Il contenuto generato dall'IA potrebbe non essere corretto.">
                <a:extLst>
                  <a:ext uri="{FF2B5EF4-FFF2-40B4-BE49-F238E27FC236}">
                    <a16:creationId xmlns:a16="http://schemas.microsoft.com/office/drawing/2014/main" id="{13723200-453C-97D6-AF8D-302780B7D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091" b="94182" l="9189" r="90000">
                            <a14:foregroundMark x1="55135" y1="30727" x2="55135" y2="30727"/>
                            <a14:foregroundMark x1="40270" y1="17273" x2="40270" y2="17273"/>
                            <a14:foregroundMark x1="41622" y1="7455" x2="41622" y2="7455"/>
                            <a14:foregroundMark x1="38919" y1="5091" x2="38919" y2="5091"/>
                            <a14:foregroundMark x1="55135" y1="92909" x2="55135" y2="92909"/>
                            <a14:foregroundMark x1="38378" y1="94182" x2="38378" y2="94182"/>
                            <a14:foregroundMark x1="9189" y1="93818" x2="9189" y2="93818"/>
                            <a14:foregroundMark x1="38919" y1="22182" x2="38919" y2="22182"/>
                            <a14:backgroundMark x1="40000" y1="17273" x2="40000" y2="17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441" y="6370202"/>
                <a:ext cx="304800" cy="453081"/>
              </a:xfrm>
              <a:prstGeom prst="rect">
                <a:avLst/>
              </a:prstGeom>
              <a:grpFill/>
              <a:ln>
                <a:solidFill>
                  <a:srgbClr val="F5A173"/>
                </a:solidFill>
              </a:ln>
            </p:spPr>
          </p:pic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79A3A536-D143-3DD6-9BF6-9943C46F625F}"/>
                </a:ext>
              </a:extLst>
            </p:cNvPr>
            <p:cNvSpPr txBox="1"/>
            <p:nvPr/>
          </p:nvSpPr>
          <p:spPr>
            <a:xfrm>
              <a:off x="320040" y="6568441"/>
              <a:ext cx="3434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Winter Live SICOB 2025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1F5A8F5F-78E0-9FE2-FD68-81CF25B1ED21}"/>
                </a:ext>
              </a:extLst>
            </p:cNvPr>
            <p:cNvSpPr txBox="1"/>
            <p:nvPr/>
          </p:nvSpPr>
          <p:spPr>
            <a:xfrm>
              <a:off x="10022840" y="6550223"/>
              <a:ext cx="2169160" cy="307777"/>
            </a:xfrm>
            <a:prstGeom prst="rect">
              <a:avLst/>
            </a:prstGeom>
            <a:grpFill/>
            <a:ln>
              <a:solidFill>
                <a:srgbClr val="F5A17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Dott.ssa Virginia Campedelli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8F107DA-06B0-68D5-F572-A7833FBC1236}"/>
                </a:ext>
              </a:extLst>
            </p:cNvPr>
            <p:cNvSpPr txBox="1"/>
            <p:nvPr/>
          </p:nvSpPr>
          <p:spPr>
            <a:xfrm>
              <a:off x="3830320" y="6357790"/>
              <a:ext cx="4531360" cy="461665"/>
            </a:xfrm>
            <a:prstGeom prst="rect">
              <a:avLst/>
            </a:prstGeom>
            <a:grpFill/>
            <a:ln>
              <a:solidFill>
                <a:srgbClr val="F5A17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Sessualità e Chirurgia Bariatrica: strumenti di indagine psicologica</a:t>
              </a:r>
            </a:p>
            <a:p>
              <a:pPr algn="ctr"/>
              <a:r>
                <a:rPr lang="it-IT" sz="1200" b="1" i="1" dirty="0">
                  <a:solidFill>
                    <a:schemeClr val="bg1"/>
                  </a:solidFill>
                  <a:latin typeface="Amasis MT Pro Light" panose="02040304050005020304" pitchFamily="18" charset="0"/>
                </a:rPr>
                <a:t>16 dicembre 2025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59D74DCD-7D2A-7586-11A3-0769D8C8A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1" y="1057097"/>
            <a:ext cx="90005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COSA È</a:t>
            </a:r>
            <a:endParaRPr kumimoji="0" lang="it-IT" altLang="it-IT" sz="1200" b="1" i="1" u="none" strike="noStrike" cap="none" spc="300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 Light" panose="020403040500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Questionario </a:t>
            </a:r>
            <a:r>
              <a:rPr lang="en-GB" sz="1200" dirty="0">
                <a:latin typeface="Amasis MT Pro" panose="02040504050005020304" pitchFamily="18" charset="77"/>
              </a:rPr>
              <a:t>self report</a:t>
            </a:r>
            <a:r>
              <a:rPr lang="it-IT" sz="1200" dirty="0">
                <a:latin typeface="Amasis MT Pro" panose="02040504050005020304" pitchFamily="18" charset="77"/>
              </a:rPr>
              <a:t> per misurare il </a:t>
            </a:r>
            <a:r>
              <a:rPr lang="it-IT" sz="1200" b="1" i="1" dirty="0">
                <a:latin typeface="Amasis MT Pro" panose="02040504050005020304" pitchFamily="18" charset="77"/>
              </a:rPr>
              <a:t>desiderio sessuale </a:t>
            </a:r>
            <a:r>
              <a:rPr lang="it-IT" sz="1200" dirty="0">
                <a:latin typeface="Amasis MT Pro" panose="02040504050005020304" pitchFamily="18" charset="77"/>
              </a:rPr>
              <a:t>inteso come </a:t>
            </a:r>
            <a:r>
              <a:rPr lang="it-IT" sz="1200" b="1" i="1" dirty="0">
                <a:latin typeface="Amasis MT Pro" panose="02040504050005020304" pitchFamily="18" charset="77"/>
              </a:rPr>
              <a:t>interesse o desiderio di attività sessuale</a:t>
            </a:r>
            <a:r>
              <a:rPr lang="it-IT" sz="1200" dirty="0">
                <a:latin typeface="Amasis MT Pro" panose="02040504050005020304" pitchFamily="18" charset="77"/>
              </a:rPr>
              <a:t>, non come frequenza di rapporto</a:t>
            </a:r>
            <a:r>
              <a:rPr lang="it-IT" sz="1200" b="1" i="1" dirty="0">
                <a:latin typeface="Amasis MT Pro" panose="02040504050005020304" pitchFamily="18" charset="7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Sviluppato da Spector, Carey &amp; Steinberg (1996) per offrire una </a:t>
            </a:r>
            <a:r>
              <a:rPr lang="it-IT" sz="1200" b="1" i="1" dirty="0">
                <a:latin typeface="Amasis MT Pro" panose="02040504050005020304" pitchFamily="18" charset="77"/>
              </a:rPr>
              <a:t>misura cognitiva </a:t>
            </a:r>
            <a:r>
              <a:rPr lang="it-IT" sz="1200" dirty="0">
                <a:latin typeface="Amasis MT Pro" panose="02040504050005020304" pitchFamily="18" charset="77"/>
              </a:rPr>
              <a:t>e </a:t>
            </a:r>
            <a:r>
              <a:rPr lang="it-IT" sz="1200" b="1" i="1" dirty="0">
                <a:latin typeface="Amasis MT Pro" panose="02040504050005020304" pitchFamily="18" charset="77"/>
              </a:rPr>
              <a:t>multidimensionale</a:t>
            </a:r>
            <a:r>
              <a:rPr lang="it-IT" sz="1200" dirty="0">
                <a:latin typeface="Amasis MT Pro" panose="02040504050005020304" pitchFamily="18" charset="77"/>
              </a:rPr>
              <a:t> del desiderio sessuale, distinta dal comportamento sessuale</a:t>
            </a:r>
            <a:r>
              <a:rPr lang="it-IT" sz="1200" b="1" i="1" dirty="0">
                <a:latin typeface="Amasis MT Pro" panose="02040504050005020304" pitchFamily="18" charset="77"/>
              </a:rPr>
              <a:t>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it-IT" altLang="it-IT" sz="1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77"/>
              </a:rPr>
              <a:t>Validazione italiana:</a:t>
            </a:r>
            <a:r>
              <a:rPr kumimoji="0" lang="it-IT" altLang="it-IT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it-IT" sz="1200" b="1" dirty="0">
                <a:latin typeface="Amasis MT Pro" panose="02040504050005020304" pitchFamily="18" charset="0"/>
              </a:rPr>
              <a:t>Callea &amp; Rossi, 2021. </a:t>
            </a:r>
            <a:endParaRPr kumimoji="0" lang="it-IT" altLang="it-IT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8C75EE-B1E8-B780-A35B-17C9A563B555}"/>
              </a:ext>
            </a:extLst>
          </p:cNvPr>
          <p:cNvSpPr txBox="1"/>
          <p:nvPr/>
        </p:nvSpPr>
        <p:spPr>
          <a:xfrm>
            <a:off x="243841" y="126980"/>
            <a:ext cx="92271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spc="3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Desiderio </a:t>
            </a:r>
            <a:r>
              <a:rPr lang="en-GB" sz="2000" b="1" i="1" spc="300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Sessuale</a:t>
            </a:r>
            <a:endParaRPr lang="it-IT" sz="2000" b="1" i="1" spc="3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Light" panose="02040304050005020304" pitchFamily="18" charset="0"/>
            </a:endParaRPr>
          </a:p>
          <a:p>
            <a:r>
              <a:rPr lang="it-IT" sz="2400" b="1" dirty="0" err="1">
                <a:solidFill>
                  <a:srgbClr val="F5A173"/>
                </a:solidFill>
                <a:latin typeface="Amasis MT Pro" panose="02040504050005020304" pitchFamily="18" charset="0"/>
              </a:rPr>
              <a:t>Sexual</a:t>
            </a:r>
            <a:r>
              <a:rPr lang="it-IT" sz="2400" b="1" dirty="0">
                <a:solidFill>
                  <a:srgbClr val="F5A173"/>
                </a:solidFill>
                <a:latin typeface="Amasis MT Pro" panose="02040504050005020304" pitchFamily="18" charset="0"/>
              </a:rPr>
              <a:t> Desire Inventory (SDI-2)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0B7B54F8-2E33-A302-4534-1E4A85D54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1" y="3956324"/>
            <a:ext cx="62820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QUANDO USARL</a:t>
            </a:r>
            <a:r>
              <a:rPr kumimoji="0" lang="en-GB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O</a:t>
            </a: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Valutazione pre-operatoria in persone con obesità candidate a chirurgia bariatrica: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per </a:t>
            </a:r>
            <a:r>
              <a:rPr lang="en-GB" sz="1200" dirty="0" err="1">
                <a:latin typeface="Amasis MT Pro" panose="02040504050005020304" pitchFamily="18" charset="77"/>
              </a:rPr>
              <a:t>esplorare</a:t>
            </a:r>
            <a:r>
              <a:rPr lang="it-IT" sz="1200" dirty="0">
                <a:latin typeface="Amasis MT Pro" panose="02040504050005020304" pitchFamily="18" charset="77"/>
              </a:rPr>
              <a:t> il profilo di </a:t>
            </a:r>
            <a:r>
              <a:rPr lang="it-IT" sz="1200" b="1" i="1" dirty="0">
                <a:latin typeface="Amasis MT Pro" panose="02040504050005020304" pitchFamily="18" charset="77"/>
              </a:rPr>
              <a:t>desiderio di base </a:t>
            </a:r>
            <a:r>
              <a:rPr lang="it-IT" sz="1200" dirty="0">
                <a:latin typeface="Amasis MT Pro" panose="02040504050005020304" pitchFamily="18" charset="77"/>
              </a:rPr>
              <a:t>separando performance, orgasmo o soddisfazione;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utile per capire se un eventuale disagio sessuale nasce da basso desiderio, da problemi di funzionamento, o da entrambi (abbinandolo a FSFI/IIEF).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Follow-up dopo intervento: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per valutare se il </a:t>
            </a:r>
            <a:r>
              <a:rPr lang="it-IT" sz="1200" b="1" i="1" dirty="0">
                <a:latin typeface="Amasis MT Pro" panose="02040504050005020304" pitchFamily="18" charset="77"/>
              </a:rPr>
              <a:t>miglioramento di peso/cambiamenti ormonali e psicologici </a:t>
            </a:r>
            <a:r>
              <a:rPr lang="it-IT" sz="1200" dirty="0">
                <a:latin typeface="Amasis MT Pro" panose="02040504050005020304" pitchFamily="18" charset="77"/>
              </a:rPr>
              <a:t>si accompagna a un </a:t>
            </a:r>
            <a:r>
              <a:rPr lang="it-IT" sz="1200" b="1" i="1" dirty="0">
                <a:latin typeface="Amasis MT Pro" panose="02040504050005020304" pitchFamily="18" charset="77"/>
              </a:rPr>
              <a:t>aumento/</a:t>
            </a:r>
            <a:r>
              <a:rPr lang="it-IT" sz="1200" b="1" i="1" dirty="0" err="1">
                <a:latin typeface="Amasis MT Pro" panose="02040504050005020304" pitchFamily="18" charset="77"/>
              </a:rPr>
              <a:t>diminuizione</a:t>
            </a:r>
            <a:r>
              <a:rPr lang="it-IT" sz="1200" b="1" i="1" dirty="0">
                <a:latin typeface="Amasis MT Pro" panose="02040504050005020304" pitchFamily="18" charset="77"/>
              </a:rPr>
              <a:t> </a:t>
            </a:r>
            <a:r>
              <a:rPr lang="it-IT" sz="1200" dirty="0">
                <a:latin typeface="Amasis MT Pro" panose="02040504050005020304" pitchFamily="18" charset="77"/>
              </a:rPr>
              <a:t>di desiderio sessuale;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utilizzabile come </a:t>
            </a:r>
            <a:r>
              <a:rPr lang="it-IT" sz="1200" b="1" i="1" dirty="0" err="1">
                <a:latin typeface="Amasis MT Pro" panose="02040504050005020304" pitchFamily="18" charset="77"/>
              </a:rPr>
              <a:t>outcome</a:t>
            </a:r>
            <a:r>
              <a:rPr lang="it-IT" sz="1200" b="1" i="1" dirty="0">
                <a:latin typeface="Amasis MT Pro" panose="02040504050005020304" pitchFamily="18" charset="77"/>
              </a:rPr>
              <a:t> in studi clinici </a:t>
            </a:r>
            <a:r>
              <a:rPr lang="it-IT" sz="1200" dirty="0">
                <a:latin typeface="Amasis MT Pro" panose="02040504050005020304" pitchFamily="18" charset="77"/>
              </a:rPr>
              <a:t>integrando</a:t>
            </a:r>
            <a:r>
              <a:rPr lang="it-IT" sz="1200" b="1" i="1" dirty="0">
                <a:latin typeface="Amasis MT Pro" panose="02040504050005020304" pitchFamily="18" charset="77"/>
              </a:rPr>
              <a:t> immagine corporea e </a:t>
            </a:r>
            <a:r>
              <a:rPr lang="it-IT" sz="1200" b="1" i="1" dirty="0" err="1">
                <a:latin typeface="Amasis MT Pro" panose="02040504050005020304" pitchFamily="18" charset="77"/>
              </a:rPr>
              <a:t>QoL</a:t>
            </a:r>
            <a:r>
              <a:rPr lang="it-IT" sz="1200" dirty="0">
                <a:latin typeface="Amasis MT Pro" panose="02040504050005020304" pitchFamily="18" charset="77"/>
              </a:rPr>
              <a:t>;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it-IT" sz="1200" dirty="0">
                <a:latin typeface="Amasis MT Pro" panose="02040504050005020304" pitchFamily="18" charset="77"/>
              </a:rPr>
              <a:t>Utile anche studiare l’effetto di </a:t>
            </a:r>
            <a:r>
              <a:rPr lang="it-IT" sz="1200" b="1" i="1" dirty="0">
                <a:latin typeface="Amasis MT Pro" panose="02040504050005020304" pitchFamily="18" charset="77"/>
              </a:rPr>
              <a:t>interventi psicoterapeutici</a:t>
            </a:r>
            <a:r>
              <a:rPr lang="it-IT" sz="1200" dirty="0">
                <a:latin typeface="Amasis MT Pro" panose="02040504050005020304" pitchFamily="18" charset="77"/>
              </a:rPr>
              <a:t>, </a:t>
            </a:r>
            <a:r>
              <a:rPr lang="it-IT" sz="1200" b="1" i="1" dirty="0">
                <a:latin typeface="Amasis MT Pro" panose="02040504050005020304" pitchFamily="18" charset="77"/>
              </a:rPr>
              <a:t>farmacologici</a:t>
            </a:r>
            <a:r>
              <a:rPr lang="it-IT" sz="1200" dirty="0">
                <a:latin typeface="Amasis MT Pro" panose="02040504050005020304" pitchFamily="18" charset="77"/>
              </a:rPr>
              <a:t> o </a:t>
            </a:r>
            <a:r>
              <a:rPr lang="it-IT" sz="1200" b="1" i="1" dirty="0">
                <a:latin typeface="Amasis MT Pro" panose="02040504050005020304" pitchFamily="18" charset="77"/>
              </a:rPr>
              <a:t>integrati</a:t>
            </a:r>
            <a:r>
              <a:rPr lang="it-IT" sz="1200" dirty="0">
                <a:latin typeface="Amasis MT Pro" panose="02040504050005020304" pitchFamily="18" charset="77"/>
              </a:rPr>
              <a:t> sul desiderio</a:t>
            </a:r>
            <a:r>
              <a:rPr lang="en-GB" sz="1200" b="1" i="1" dirty="0">
                <a:latin typeface="Amasis MT Pro" panose="02040504050005020304" pitchFamily="18" charset="77"/>
              </a:rPr>
              <a:t>.</a:t>
            </a:r>
            <a:endParaRPr lang="it-IT" sz="1200" dirty="0">
              <a:latin typeface="Amasis MT Pro" panose="02040504050005020304" pitchFamily="18" charset="77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7877A5A7-729B-BCB2-9C21-34D492FE6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572" y="3977694"/>
            <a:ext cx="570157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LIMITI E ACCORTEZZE CLINICHE</a:t>
            </a:r>
            <a:endParaRPr lang="it-IT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Il SDI-2 misura </a:t>
            </a:r>
            <a:r>
              <a:rPr lang="it-IT" sz="1200" b="1" i="1" dirty="0">
                <a:latin typeface="Amasis MT Pro" panose="02040504050005020304" pitchFamily="18" charset="77"/>
              </a:rPr>
              <a:t>desiderio = interesse/pensieri/voglia di attività sessuale</a:t>
            </a:r>
            <a:r>
              <a:rPr lang="it-IT" sz="1200" dirty="0">
                <a:latin typeface="Amasis MT Pro" panose="02040504050005020304" pitchFamily="18" charset="77"/>
              </a:rPr>
              <a:t>, non la frequenza reale del comportamento né la soddisfazione: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la </a:t>
            </a:r>
            <a:r>
              <a:rPr lang="it-IT" sz="1200" b="1" i="1" dirty="0">
                <a:latin typeface="Amasis MT Pro" panose="02040504050005020304" pitchFamily="18" charset="77"/>
              </a:rPr>
              <a:t>diagnosi</a:t>
            </a:r>
            <a:r>
              <a:rPr lang="it-IT" sz="1200" dirty="0">
                <a:latin typeface="Amasis MT Pro" panose="02040504050005020304" pitchFamily="18" charset="77"/>
              </a:rPr>
              <a:t> richiede comunque criteri DSM/ICD, anamnesi approfondita e valutazione contestuale.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Alcuni item assumono </a:t>
            </a:r>
            <a:r>
              <a:rPr lang="it-IT" sz="1200" b="1" i="1" dirty="0">
                <a:latin typeface="Amasis MT Pro" panose="02040504050005020304" pitchFamily="18" charset="77"/>
              </a:rPr>
              <a:t>la presenza di un partner </a:t>
            </a:r>
            <a:r>
              <a:rPr lang="it-IT" sz="1200" dirty="0">
                <a:latin typeface="Amasis MT Pro" panose="02040504050005020304" pitchFamily="18" charset="77"/>
              </a:rPr>
              <a:t>o di </a:t>
            </a:r>
            <a:r>
              <a:rPr lang="it-IT" sz="1200" b="1" i="1" dirty="0">
                <a:latin typeface="Amasis MT Pro" panose="02040504050005020304" pitchFamily="18" charset="77"/>
              </a:rPr>
              <a:t>opportunità di incontro </a:t>
            </a:r>
            <a:r>
              <a:rPr lang="it-IT" sz="1200" dirty="0">
                <a:latin typeface="Amasis MT Pro" panose="02040504050005020304" pitchFamily="18" charset="77"/>
              </a:rPr>
              <a:t>con un partner; mentre altri prevedono una </a:t>
            </a:r>
            <a:r>
              <a:rPr lang="it-IT" sz="1200" b="1" i="1" dirty="0">
                <a:latin typeface="Amasis MT Pro" panose="02040504050005020304" pitchFamily="18" charset="77"/>
              </a:rPr>
              <a:t>certa familiarità con la masturbazione/fantasie</a:t>
            </a:r>
            <a:r>
              <a:rPr lang="it-IT" sz="1200" dirty="0">
                <a:latin typeface="Amasis MT Pro" panose="02040504050005020304" pitchFamily="18" charset="7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77"/>
              </a:rPr>
              <a:t>La validazione italiana è stata condotta </a:t>
            </a:r>
            <a:r>
              <a:rPr lang="it-IT" sz="1200" b="1" i="1" dirty="0">
                <a:latin typeface="Amasis MT Pro" panose="02040504050005020304" pitchFamily="18" charset="77"/>
              </a:rPr>
              <a:t>su popolazione generale non clinica </a:t>
            </a:r>
            <a:r>
              <a:rPr lang="it-IT" sz="1200" dirty="0">
                <a:latin typeface="Amasis MT Pro" panose="02040504050005020304" pitchFamily="18" charset="77"/>
              </a:rPr>
              <a:t>(soglie non diagnostiche)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masis MT Pro" panose="02040504050005020304" pitchFamily="18" charset="77"/>
              </a:rPr>
              <a:t>Va</a:t>
            </a:r>
            <a:r>
              <a:rPr lang="it-IT" sz="1200" dirty="0">
                <a:latin typeface="Amasis MT Pro" panose="02040504050005020304" pitchFamily="18" charset="77"/>
              </a:rPr>
              <a:t> </a:t>
            </a:r>
            <a:r>
              <a:rPr lang="it-IT" sz="1200" b="1" i="1" dirty="0">
                <a:latin typeface="Amasis MT Pro" panose="02040504050005020304" pitchFamily="18" charset="77"/>
              </a:rPr>
              <a:t>sempre integrato </a:t>
            </a:r>
            <a:r>
              <a:rPr lang="it-IT" sz="1200" dirty="0">
                <a:latin typeface="Amasis MT Pro" panose="02040504050005020304" pitchFamily="18" charset="77"/>
              </a:rPr>
              <a:t>con anamnesi, esplorazione fenomenologica della sessualità e, se necessario, altre </a:t>
            </a:r>
            <a:r>
              <a:rPr lang="it-IT" sz="1200" dirty="0" err="1">
                <a:latin typeface="Amasis MT Pro" panose="02040504050005020304" pitchFamily="18" charset="77"/>
              </a:rPr>
              <a:t>scal</a:t>
            </a:r>
            <a:r>
              <a:rPr lang="en-GB" sz="1200" dirty="0">
                <a:latin typeface="Amasis MT Pro" panose="02040504050005020304" pitchFamily="18" charset="77"/>
              </a:rPr>
              <a:t>e.</a:t>
            </a:r>
            <a:endParaRPr lang="it-IT" sz="1200" dirty="0">
              <a:latin typeface="Amasis MT Pro" panose="02040504050005020304" pitchFamily="18" charset="77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FA0A10CE-FA34-DC28-BA32-3DC1D026A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" y="2337196"/>
            <a:ext cx="922713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1" u="none" strike="noStrike" cap="none" spc="300" normalizeH="0" baseline="0" dirty="0">
                <a:ln>
                  <a:noFill/>
                </a:ln>
                <a:solidFill>
                  <a:srgbClr val="F5A173"/>
                </a:solidFill>
                <a:latin typeface="Amasis MT Pro Light" panose="02040304050005020304" pitchFamily="18" charset="0"/>
              </a:rPr>
              <a:t>STRUTTURA E DOMINI</a:t>
            </a: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0"/>
              </a:rPr>
              <a:t>13 item, risposta su scala </a:t>
            </a:r>
            <a:r>
              <a:rPr lang="it-IT" sz="1200" dirty="0" err="1">
                <a:latin typeface="Amasis MT Pro" panose="02040504050005020304" pitchFamily="18" charset="0"/>
              </a:rPr>
              <a:t>Likert</a:t>
            </a:r>
            <a:r>
              <a:rPr lang="it-IT" sz="1200" dirty="0">
                <a:latin typeface="Amasis MT Pro" panose="02040504050005020304" pitchFamily="18" charset="0"/>
              </a:rPr>
              <a:t> a 8 punti, riferiti all’ultimo mese, che esplorano </a:t>
            </a:r>
            <a:r>
              <a:rPr lang="it-IT" sz="1200" b="1" i="1" dirty="0">
                <a:latin typeface="Amasis MT Pro" panose="02040504050005020304" pitchFamily="18" charset="0"/>
              </a:rPr>
              <a:t>frequenza</a:t>
            </a:r>
            <a:r>
              <a:rPr lang="it-IT" sz="1200" dirty="0">
                <a:latin typeface="Amasis MT Pro" panose="02040504050005020304" pitchFamily="18" charset="0"/>
              </a:rPr>
              <a:t> e </a:t>
            </a:r>
            <a:r>
              <a:rPr lang="it-IT" sz="1200" b="1" i="1" dirty="0">
                <a:latin typeface="Amasis MT Pro" panose="02040504050005020304" pitchFamily="18" charset="0"/>
              </a:rPr>
              <a:t>intensità</a:t>
            </a:r>
            <a:r>
              <a:rPr lang="it-IT" sz="1200" dirty="0">
                <a:latin typeface="Amasis MT Pro" panose="02040504050005020304" pitchFamily="18" charset="0"/>
              </a:rPr>
              <a:t> dei </a:t>
            </a:r>
            <a:r>
              <a:rPr lang="it-IT" sz="1200" b="1" i="1" dirty="0">
                <a:latin typeface="Amasis MT Pro" panose="02040504050005020304" pitchFamily="18" charset="0"/>
              </a:rPr>
              <a:t>pensieri/desideri sessuali</a:t>
            </a:r>
            <a:r>
              <a:rPr lang="it-IT" sz="1200" dirty="0">
                <a:latin typeface="Amasis MT Pro" panose="02040504050005020304" pitchFamily="18" charset="0"/>
              </a:rPr>
              <a:t>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0"/>
              </a:rPr>
              <a:t>Due dimensioni principali: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sz="1200" b="1" i="1" dirty="0">
                <a:latin typeface="Amasis MT Pro" panose="02040504050005020304" pitchFamily="18" charset="0"/>
              </a:rPr>
              <a:t>Desiderio sessuale diadico:</a:t>
            </a:r>
            <a:r>
              <a:rPr lang="it-IT" sz="1200" i="1" dirty="0">
                <a:latin typeface="Amasis MT Pro" panose="02040504050005020304" pitchFamily="18" charset="0"/>
              </a:rPr>
              <a:t> </a:t>
            </a:r>
            <a:r>
              <a:rPr lang="it-IT" sz="1200" dirty="0">
                <a:latin typeface="Amasis MT Pro" panose="02040504050005020304" pitchFamily="18" charset="0"/>
              </a:rPr>
              <a:t>interesse per attività sessuale </a:t>
            </a:r>
            <a:r>
              <a:rPr lang="it-IT" sz="1200" i="1" dirty="0">
                <a:latin typeface="Amasis MT Pro" panose="02040504050005020304" pitchFamily="18" charset="0"/>
              </a:rPr>
              <a:t>con un partner</a:t>
            </a:r>
            <a:r>
              <a:rPr lang="it-IT" sz="1200" dirty="0">
                <a:latin typeface="Amasis MT Pro" panose="02040504050005020304" pitchFamily="18" charset="0"/>
              </a:rPr>
              <a:t> (partner specifico o generico).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it-IT" sz="1200" b="1" i="1" dirty="0">
                <a:latin typeface="Amasis MT Pro" panose="02040504050005020304" pitchFamily="18" charset="0"/>
              </a:rPr>
              <a:t>Desiderio sessuale solitario</a:t>
            </a:r>
            <a:r>
              <a:rPr lang="it-IT" sz="1200" dirty="0">
                <a:latin typeface="Amasis MT Pro" panose="02040504050005020304" pitchFamily="18" charset="0"/>
              </a:rPr>
              <a:t>: interesse per attività sessuale </a:t>
            </a:r>
            <a:r>
              <a:rPr lang="it-IT" sz="1200" i="1" dirty="0">
                <a:latin typeface="Amasis MT Pro" panose="02040504050005020304" pitchFamily="18" charset="0"/>
              </a:rPr>
              <a:t>da soli</a:t>
            </a:r>
            <a:r>
              <a:rPr lang="it-IT" sz="1200" dirty="0">
                <a:latin typeface="Amasis MT Pro" panose="02040504050005020304" pitchFamily="18" charset="0"/>
              </a:rPr>
              <a:t> (es. masturbazione, fantasie autoerotiche).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Amasis MT Pro" panose="02040504050005020304" pitchFamily="18" charset="0"/>
              </a:rPr>
              <a:t>Somma degli item di ciascuna sottoscala → punteggi separati per desiderio diadico e solitario. Punteggi più alti = livello più elevato di desiderio in quella dimensione.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latin typeface="Amasis MT Pro" panose="02040504050005020304" pitchFamily="18" charset="7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A3783D-9C89-14C5-EE52-A75F965D8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01" b="89691" l="9653" r="89575">
                        <a14:foregroundMark x1="43629" y1="32990" x2="43629" y2="32990"/>
                        <a14:foregroundMark x1="58687" y1="8763" x2="58687" y2="8763"/>
                        <a14:foregroundMark x1="32819" y1="52577" x2="32819" y2="52577"/>
                        <a14:foregroundMark x1="37066" y1="59278" x2="37066" y2="59278"/>
                        <a14:foregroundMark x1="33977" y1="70103" x2="33977" y2="70103"/>
                        <a14:foregroundMark x1="56757" y1="10309" x2="56757" y2="10309"/>
                        <a14:foregroundMark x1="56757" y1="11340" x2="56757" y2="11340"/>
                        <a14:foregroundMark x1="45174" y1="32474" x2="45174" y2="32474"/>
                        <a14:foregroundMark x1="58687" y1="6701" x2="58687" y2="6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69" y="219074"/>
            <a:ext cx="4419270" cy="33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7406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ac7a79-6b7c-4bf7-ae06-0c29e25d42a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2321FB699EA41A1024729E68BD644" ma:contentTypeVersion="11" ma:contentTypeDescription="Create a new document." ma:contentTypeScope="" ma:versionID="ed3e126a9e3ba4e566abc0b521276ac0">
  <xsd:schema xmlns:xsd="http://www.w3.org/2001/XMLSchema" xmlns:xs="http://www.w3.org/2001/XMLSchema" xmlns:p="http://schemas.microsoft.com/office/2006/metadata/properties" xmlns:ns3="1eac7a79-6b7c-4bf7-ae06-0c29e25d42af" targetNamespace="http://schemas.microsoft.com/office/2006/metadata/properties" ma:root="true" ma:fieldsID="87e37324b4ea59ec4e8413a572051e82" ns3:_="">
    <xsd:import namespace="1eac7a79-6b7c-4bf7-ae06-0c29e25d42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SystemTags" minOccurs="0"/>
                <xsd:element ref="ns3:MediaServiceSearchProperties" minOccurs="0"/>
                <xsd:element ref="ns3:_activity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c7a79-6b7c-4bf7-ae06-0c29e25d42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1eac7a79-6b7c-4bf7-ae06-0c29e25d42af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5D6380-63D7-4A26-99B6-CD9F94A0B8F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eac7a79-6b7c-4bf7-ae06-0c29e25d42a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787</TotalTime>
  <Words>3234</Words>
  <Application>Microsoft Office PowerPoint</Application>
  <PresentationFormat>Widescreen</PresentationFormat>
  <Paragraphs>289</Paragraphs>
  <Slides>15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Amasis MT Pro</vt:lpstr>
      <vt:lpstr>Amasis MT Pro Light</vt:lpstr>
      <vt:lpstr>Arial</vt:lpstr>
      <vt:lpstr>Calibri</vt:lpstr>
      <vt:lpstr>Wingdings</vt:lpstr>
      <vt:lpstr>RetrospectVTI</vt:lpstr>
      <vt:lpstr>SESSUALITÀ E CHIRURGIA BARIATRICA: STRUMENTI DI INDAGINE PSICOLOGICA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virginia.campedelli@uniroma1.it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Virginia  Campedelli</cp:lastModifiedBy>
  <cp:revision>29</cp:revision>
  <dcterms:created xsi:type="dcterms:W3CDTF">2022-02-27T17:36:31Z</dcterms:created>
  <dcterms:modified xsi:type="dcterms:W3CDTF">2025-12-15T20:25:28Z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0x010100FCB2321FB699EA41A1024729E68BD644</vt:lpwstr>
  </property>
</Properties>
</file>